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0">
  <p:sldMasterIdLst>
    <p:sldMasterId id="2147483648" r:id="rId1"/>
    <p:sldMasterId id="2147483649" r:id="rId2"/>
    <p:sldMasterId id="2147483650" r:id="rId3"/>
  </p:sldMasterIdLst>
  <p:notesMasterIdLst>
    <p:notesMasterId r:id="rId62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313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</p:sldIdLst>
  <p:sldSz cx="9144000" cy="6858000" type="screen4x3"/>
  <p:notesSz cx="6858000" cy="9144000"/>
  <p:defaultTextStyle>
    <a:lvl1pPr marL="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baseline="0">
        <a:solidFill>
          <a:schemeClr val="dk1"/>
        </a:solidFill>
        <a:latin typeface="Arial" pitchFamily="34" charset="0"/>
        <a:ea typeface="宋体" pitchFamily="2" charset="-122"/>
      </a:defRPr>
    </a:lvl1pPr>
    <a:lvl2pPr marL="4572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baseline="0">
        <a:solidFill>
          <a:schemeClr val="dk1"/>
        </a:solidFill>
        <a:latin typeface="Arial" pitchFamily="34" charset="0"/>
        <a:ea typeface="宋体" pitchFamily="2" charset="-122"/>
      </a:defRPr>
    </a:lvl2pPr>
    <a:lvl3pPr marL="9144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baseline="0">
        <a:solidFill>
          <a:schemeClr val="dk1"/>
        </a:solidFill>
        <a:latin typeface="Arial" pitchFamily="34" charset="0"/>
        <a:ea typeface="宋体" pitchFamily="2" charset="-122"/>
      </a:defRPr>
    </a:lvl3pPr>
    <a:lvl4pPr marL="13716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baseline="0">
        <a:solidFill>
          <a:schemeClr val="dk1"/>
        </a:solidFill>
        <a:latin typeface="Arial" pitchFamily="34" charset="0"/>
        <a:ea typeface="宋体" pitchFamily="2" charset="-122"/>
      </a:defRPr>
    </a:lvl4pPr>
    <a:lvl5pPr marL="18288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baseline="0">
        <a:solidFill>
          <a:schemeClr val="dk1"/>
        </a:solidFill>
        <a:latin typeface="Arial" pitchFamily="34" charset="0"/>
        <a:ea typeface="宋体" pitchFamily="2" charset="-122"/>
      </a:defRPr>
    </a:lvl5pPr>
  </p:defaultTextStyle>
  <p:extLst>
    <p:ext uri="{EFAFB233-063F-42B5-8137-9DF3F51BA10A}">
      <p15:sldGuideLst xmlns:p15="http://schemas.microsoft.com/office/powerpoint/2012/main">
        <p15:guide id="1" orient="horz" pos="219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howGuides="1">
      <p:cViewPr varScale="1">
        <p:scale>
          <a:sx n="108" d="100"/>
          <a:sy n="108" d="100"/>
        </p:scale>
        <p:origin x="1632" y="72"/>
      </p:cViewPr>
      <p:guideLst>
        <p:guide orient="horz" pos="219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tableStyles" Target="tableStyles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024" max="19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57.8389" units="1/cm"/>
          <inkml:channelProperty channel="Y" name="resolution" value="62.93706" units="1/cm"/>
          <inkml:channelProperty channel="T" name="resolution" value="1" units="1/dev"/>
        </inkml:channelProperties>
      </inkml:inkSource>
      <inkml:timestamp xml:id="ts0" timeString="2020-01-13T04:00:49.4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9024 8021 0,'-24'0'0,"0"0"16,0 24-1,24 23 1,-48 25-16,48-48 16,0 0-16,0 0 15,0-1 1,0 1-1,0 0-15,24-24 16,0 0 0,0 0-16,0 0 15,23 0-15,1 0 16,-24 0 15,24 0 0,-24-24-31,23-23 16,1-1 0,-48 24-16,0 0 15,0-24-15,0 1 16,0 23 0,0-24-1,0 24 1,0 0-1,-24-24-15,24 25 16,-24-1 0,24 0-1,-23 24-15,-1 0 32,-24 0-32,24 0 15,0 0-15,-24 24 16,25 0-16,-49-24 15,24 47-15,24-23 32,24 0-17,0 0 1</inkml:trace>
  <inkml:trace contextRef="#ctx0" brushRef="#br0" timeOffset="866.2133">9835 7854 0,'0'95'31,"0"-23"-31,-24-48 0,24-1 31,0 1-31,0 0 0,0 0 31,0 0-15,0 0-16,48-24 16,-24 0-16,24 0 15,-24 0-15,-1 0 16,1 0-16,24 0 16,0-24-1,23 0 1,-47 24-1,0-24 1,24-24-16,-48 25 16,0-25-16,24-24 0,-24 48 15,0-23 1,0 23-16,0-24 16,0 24-16,0 0 0,-24 24 78,0 0-63,0 0 1,0 0-16,0 0 16,1 0 15,-25 24-16,48 24 48</inkml:trace>
  <inkml:trace contextRef="#ctx0" brushRef="#br0" timeOffset="1632.2427">10886 7806 0,'0'0'0,"0"24"16,0 23-16,-24 1 15,24-24-15,0 24 16,0-24-16,0 23 47,0-23-47,48 0 15,-1-24-15,1 0 16,-24 0-16,24 0 16,-25 0 15,25 0-31,-24 0 16,0-24-16,24-23 15,-24 23-15,23-24 16,-47 24-16,0 0 15,0 0-15,0-23 16,0 23-16,0-24 16,0 24-1,-24 0 17,-23 24-17,-25 0-15,24 0 16,1 0-1,23 0 1,-48 0-16,48 0 16</inkml:trace>
  <inkml:trace contextRef="#ctx0" brushRef="#br0" timeOffset="2399.6416">11626 7806 0,'0'24'0,"0"0"16,0 23 0,0-23-16,0 24 15,0-24 1,0 24-16,24-25 31,23-23 0,-23 0-15,0 0-16,0 0 16,0 0-1,0 0 1,0 0 0,-24-23-16,47-1 15,-23-24 1,0 48-16,-24-24 15,0 0-15,0 0 0,0 0 32,0 1-17,0-25 17,0 24-17,-24 24 1,-24 0-1,25 0-15,-25 0 16,24 0-16,-48 0 16,25 0-1,-1 0-15,0 0 16</inkml:trace>
  <inkml:trace contextRef="#ctx0" brushRef="#br0" timeOffset="3111.547">12413 7901 0,'0'24'47,"0"48"-47,0-48 16,48 23-16,-48 1 15,24-24 1,24 0-16,-24-24 31,23 0-15,-23 0-16,24 0 0,-24 0 15,24 0-15,-24-24 16,-24 0-16,0 0 16,0 0-1,0 1 1,0-1-16,0 0 15,0 0 1,0 0-16,0 0 16,0 0-1,-24 24 48,-24 0-48,0 0-15,24 0 32,0 0-32</inkml:trace>
  <inkml:trace contextRef="#ctx0" brushRef="#br0" timeOffset="3831.9513">13392 7901 0,'-24'0'31,"24"48"-31,0 24 16,0-25-16,0 25 0,0 0 31,0-48-15,24-24-1,24 0-15,-24 0 16,24 0-1,-25 0-15,1-24 16,0 0-16,0 0 16,0-24-16,-24 24 15,24 0 1,-24 1-16,24 23 16,0-24-16,-24 0 0,0 0 15,0 0-15,0 0 31,0 0 1,-24 24-32,0 0 31,-72 0-31,25 0 16,-1 0-16,48 0 15</inkml:trace>
  <inkml:trace contextRef="#ctx0" brushRef="#br0" timeOffset="4592.9737">14061 7973 0,'24'0'31,"-24"24"-15,23 0-1,1 0 1,0-24 0,0 0-1,24 0 1,-1 0-16,1 0 31,-24 0-31,0-48 31,0 24-31,-24 0 16,24 0-16,-24-24 16,0 25-1,0-1 1,0 0 31,-48 24-32,24 0 1,-24 0-16,24 0 16,1 0-16,-1 24 31,24 0-31,-24 23 16,24 25-16,0-48 15,0 24 1,0-25 15,24 49-15,71-72-16</inkml:trace>
  <inkml:trace contextRef="#ctx0" brushRef="#br0" timeOffset="5366.8643">15063 7925 0,'0'24'31,"0"0"-15,0 0-16,0 0 15,24 0 1,0-1-16,0-23 47,24 0-47,-1 0 31,-23 0-31,0 0 16,0 0 15,24 0-31,-48-23 0,24 23 16,-24-24-1,23 0-15,-23-24 0,0 24 16,0 0 0,0-23 30,0 23-30,-47 24-16,-1 0 16,0 0-16,24 0 15,1 0-15,-1 0 16,-48 0-16,48 0 16,0 0-1,24 24 1,0-1-1,0 1 17,0 0-32,72-24 0,-24 48 15,-24-24 1</inkml:trace>
  <inkml:trace contextRef="#ctx0" brushRef="#br0" timeOffset="6392.6616">9859 8928 0,'0'24'31,"24"23"-15,-24 1-16,24 0 0,-24 0 15,0-24 17,24-24-32,0 0 47,-1 0-32,1 0-15,0 0 16,24-24-1,-24-24-15,0 24 16,0-24-16,-1 1 16,-23-1-1,0 24-15,0-24 0,0 24 32,0-23-17</inkml:trace>
  <inkml:trace contextRef="#ctx0" brushRef="#br0" timeOffset="6584.4281">9859 8737 0,'0'0'0,"-71"0"16,47 0 0,-48 0-1,48 24 1,0 0-1</inkml:trace>
  <inkml:trace contextRef="#ctx0" brushRef="#br0" timeOffset="7784.6334">10050 8904 0,'-24'0'31,"0"0"0,0 0 32,1 0-32,-1 0 31,0 0-62,0 0 16,0 0 0,24-24 93,0 0-93,0-24-16,48 1 0,-24-1 31,0 48-31,-24-24 16,23 24-16,1-48 15,24 48 1,-24 0-1,24 0 1,-24 0 0,47-23-1,-47 23 63,24 23-62,-48 1-16,0 24 16,0 0-1</inkml:trace>
  <inkml:trace contextRef="#ctx0" brushRef="#br0" timeOffset="8636.0416">10599 8880 0,'0'0'0,"0"72"0,0-25 0,0 1 15,0 0-15,0-24 16,0 0-1,48 23-15,24-23 79,-49-24-33,1-24-46,0-23 16,-24 23 0,24 0-16,0-24 15,-24 24 1,0-23-16,0 23 0,0-24 0,0-24 31,0 25-31,0 23 16,0 0-1,0 0 17,-24 24-17,0 0 1,-47 0-16,23 0 16,24 0-1,0 0 32,24 24-31,0 0 15,0 23-31,0 1 16,24 48-16</inkml:trace>
  <inkml:trace contextRef="#ctx0" brushRef="#br0" timeOffset="9651.6239">11721 8880 0,'0'0'0,"0"48"15,0-24 1,0 0 0,0-1-1,0 1 1,0 0-16,0 0 16,0 0-16,0 0 15,0 0 1,24-24-1,-24 24-15,24-24 16,24 0-16,-1 0 16,1 0-16,-24 0 47,-24-24-32,48-48 1,-24 48-16,-24 0 15,0 0-15,0-47 16,0 23 0,0-24-16,0 49 15,0-25 1,-24 48 0,0-24-1,0 24 1,-48 0-16,49 0 15,-1 0 1,0 0-16,0 0 16,0 0-1,-24 24 1,48 0 0,-24-24-16,24 47 15,0-23 1,0 0-1,0 0-15,0 0 16,0 0-16,0 0 16,0 0 15,72-24-15,-24 0-16,23 23 15,1-23-15</inkml:trace>
  <inkml:trace contextRef="#ctx0" brushRef="#br0" timeOffset="10471.5156">12485 8808 0,'0'48'31,"0"-24"-31,0 24 0,0 23 16,-24-23-16,24-24 15,0 24-15,0-24 16,0 0 31,24-24-16,24 0-31,-24 0 31,23 0-31,-23 0 16,0 0 15,-24-24-15,24-24 0,-24 24-1,0 0-15,24 0 16,-24-23-1,0 23 1,0 0 0,0 0-1,-24 24 32,0 0-47,0 0 16,0 0-16,1 0 0,-1 0 0,0 0 31</inkml:trace>
  <inkml:trace contextRef="#ctx0" brushRef="#br0" timeOffset="11391.3893">13368 8737 0,'0'24'16,"0"23"-16,0-23 16,0 24-1,0-24-15,0 48 0,0-49 31,24-23 16,0 0-31,0 0 0,0 0-1,0 0 1,0 0-16,-1 0 31,-23-23-31,0-25 16,24 24-1,-24-24 1,0 24 0,0 0 30,-24-23 1,1 47-47,-25 0 16,24 0 15,-24 0 0,24 0-15,0 0 15</inkml:trace>
  <inkml:trace contextRef="#ctx0" brushRef="#br0" timeOffset="12297.1082">14204 8880 0,'0'48'31,"0"23"-31,0-47 16,0 0-16,0 24 15,0-24-15,0 0 16,0 0 31,48-24-32,-25 0 1,1 0 0,0 0-16,0 0 15,0 0 16,24-48 1,-48 24-32,0 0 15,0-24 1,24 24-16,-1-23 0,-23-1 16,0 0-16,0 24 15,0 0 32,0 1-16,-23 23-15,-1 0 0,0 0-1,-24 0-15,48 23 16,-24-23-16,0 24 15,-23 0-15,47 0 16,0 0-16,-24 0 0,24 47 94</inkml:trace>
  <inkml:trace contextRef="#ctx0" brushRef="#br0" timeOffset="13288.6529">15159 8952 0,'0'0'0,"0"71"0,0-23 16,0 24-16,0-25 0,0-23 0,0 48 31,0-48 1,24-24-17,0 0 1,23 0 15,-23 0-15,0 0-16,24 0 0,-24-24 15,-1 24-15,25-48 16,-48 0 0,0 25-1,24-25 1,-24 24-16,0 0 15,0-24 1,0 24-16,0 1 31,-24 23 32,-47 0-48,47 0-15,0 0 16,0 0-16,0 0 31,24 23 1,0 25-17,0-24 1,0 0-16,0 0 15,0 0 32,24 0-31,0-24 15,0 0-31,0 0 16</inkml:trace>
  <inkml:trace contextRef="#ctx0" brushRef="#br0" timeOffset="20683.9331">9931 9907 0,'0'23'78,"0"1"-63,0 24-15,0-24 32,0 24-17,47-48 1,-23 0-16,48 0 16,-48 0-1,24 0 1,23 0 15,1 0-15,-48 0-16,0 0 15,23 0-15,-47-24 16,24 0 0,-24 0-16,0 0 15,0-24-15,24 48 16,-24-23-16,0-1 15,0-24 1,0 0 0,-72-47-1,72 71-15,-23 24 0,-25-72 16,24 48 0,-24 24-16,24-23 15,0 23-15,-23-24 0,23 24 31,-24 0-15,0 0-16,24 0 16,-47 0-16,-1 0 15,48 0-15,-23 0 0,23 0 0,0 0 32,-48 0-32,72 47 15,-24-23-15,1 48 16,23-24-16,-24 23 15,24 1-15,-24-72 16,24 48-16,0-25 16,0 1-16,0 0 0,24 24 93,71-48-93,72 0 0</inkml:trace>
  <inkml:trace contextRef="#ctx0" brushRef="#br0" timeOffset="21567.1677">10790 9787 0,'0'48'0,"0"-24"16,0 24-1,0-25 1,0 25 0,0-24-16,0 0 15,0 0-15,0 0 16,0 0-16,24 23 15,-24-23-15,24 0 16,0 0-16,24 0 0,-1-24 0,-23 0 16,24 0-16,0 0 31,-25-48-15,-23-24-16,24 25 15,24-1 1,-48 24-16,0 0 15,0 0 1,0 0 0,0 1-16,24-1 15,-24-24-15,0 0 32,0 24-32,0 1 15,0-49-15,-24 72 47,-24 0-47,24 0 16,-47 24-16,47 0 31,-71 0-31,95-1 16,-24 1-16,0 0 15,24 0 1</inkml:trace>
  <inkml:trace contextRef="#ctx0" brushRef="#br0" timeOffset="22316.458">11745 9692 0,'0'0'0,"0"48"0,0 23 16,-24-23-16,24-24 15,0 0 1,0 23-16,0 1 16,0-24-1,0 0 1,0 47 0,24-71-16,0 48 15,24 0 1,-24-48-16,-1 0 15,1 0 1,0 0 0,24 0-1,-48-48-15,48-47 0,-1 47 16,-47 24 0,0-24-16,0 24 0,0 1 31,0-1-31,0 0 0,0 0 15,0-24-15,-23 48 16,23-24 0,0 1-1,-24 23 1,0 0-16,-24 0 16,24 0-1,0 0-15,0 0 16</inkml:trace>
  <inkml:trace contextRef="#ctx0" brushRef="#br0" timeOffset="23280.356">12413 9883 0,'0'47'32,"0"1"-32,0 24 15,24-24-15,-24-25 16,0 1-16,0 0 16,24-24 15,0 0-16,24 0-15,-24 0 16,0 0-16,-1-48 16,1 48-1,-24-23-15,0-25 16,24 24-16,0 0 16,-24-24-16,24 48 0,-24-47 15,24 47 1,0-24-16,-24-24 15,24 0-15,-1 24 0,-23 1 16,24-49 0,-24 48 31,-24 24 31,1 0-78,-25 0 15,0 0-15,48 24 16,0 0 15,-24 0-31,24 0 16,0-1-1,0 25-15,0 0 16,0-24 0,0 23-16,-24-47 15,24 24-15,0 24 0,0-24 32,24 24-17,24-48-15</inkml:trace>
  <inkml:trace contextRef="#ctx0" brushRef="#br0" timeOffset="24135.9375">13488 9859 0,'-48'0'16,"48"48"-1,0 23-15,0-23 16,0 47-16,0-23 15,0-24 1,0-24-16,0 0 16,0-1-16,48-23 47,-1 0-47,-23 0 15,24-23 1,-48-25-1,0 24 1,0 0-16,0-24 16,24 24-16,0-47 15,0-1-15,-24 24 16,0 1-16,0 23 0,0-48 16,0 25-1,0-1-15,0 0 16,-24 48 31,0 0-47,0 0 0,0 0 15,-24 0 1,25 0-16,-1 0 16,-24 0-16,24 24 31,-24 48-31,24-25 15,24-23-15,0 72 0,0-49 16,0-23 0,0 0-16,0 24 15,48-48-15,48 0 16,-25 0-16,1 0 16,0 0-16</inkml:trace>
  <inkml:trace contextRef="#ctx0" brushRef="#br0" timeOffset="24983.6571">15063 9883 0,'0'0'0,"0"47"16,0 1-16,-24 24 15,24-48-15,0 23 16,0-23-16,0 0 15,0 0 1,0 0 0,0 0-16,0 24 0,24-25 31,0 1-31,0-24 0,24 0 31,-24 0-31,0 0 0,47-24 31,-71 1-15,24-25-16,-24 0 0,24 24 0,-24-24 31,24 48-31,-24-23 16,24 23 15,-24-48-15,0 24-16,0-24 15,0 24 17,0-23-17,0 23-15,-24 0 16,-24 24 0,24 0-16,-47 24 31,47-24-31,24 24 0,0-1 15,0 1 1,0 0 0,0 0-1,0 0-15</inkml:trace>
  <inkml:trace contextRef="#ctx0" brushRef="#br0" timeOffset="25992.1629">12652 9620 0,'-24'0'63,"0"0"-63,1 0 0,-1 0 15,0 0-15,0 24 47,0-24-15,-24 24-32,24 0 15,1-24-15,-1 24 16,0 0-16,0-24 15,0 23 1,0 1-16,24 0 63,0 0-63,0 0 15,0 24 16,24-25-15,0-23-16,0 0 31</inkml:trace>
  <inkml:trace contextRef="#ctx0" brushRef="#br0" timeOffset="29233.0836">10002 10742 0,'0'24'62,"0"24"-46,0 23-16,-47-23 16,47 0-16,0-24 31,0 23-31,0-23 16,0 24-16,0 0 15,0 0 1,0-25 31,23-23 0,1 0-32,0 0 1,24 0-16,0 0 31,-1 0-31,-23-23 31,0 23-15,0-24 0,0 0-1,-24 0 16,48 0-31,-48 0 16,0 0-16,24-23 16,-24 23-1,23 0-15,-23 0 0,0 0 16,0 0 0,0 0-1,0 1 1,0-1-16,0 0 15,0 0 1,0-24 15,-23 48 1,-1 0-32,-24 0 15,24 0-15,-24 0 31,24 0-15,1 0 0,-1 0-1,0 0 17,0 0-17,0 24 1,0-24-1,24 24 1</inkml:trace>
  <inkml:trace contextRef="#ctx0" brushRef="#br0" timeOffset="30649.2702">10862 10790 0,'-24'0'62,"-24"0"-46,48 24-1,0 24 1,0 23-16,0-23 16,0-24-1,0 0 1,0 23 31,48-47-16,0 0-31,-1 0 16,-23 0-1,24 0 1,-24 0-16,0 0 15,0-24 48,-24 1-63,0-25 16,23-24-1,-23 25-15,0 23 16,0-24-16,0 24 15,0-24 32,0 24-15,-23 24-17,-1 0 1,-24 0 15,24 24-31,-24-24 16,25 72-16,-25-48 15,-24 24-15,24-1 16,1-23-16</inkml:trace>
  <inkml:trace contextRef="#ctx0" brushRef="#br0" timeOffset="31671.8123">12437 10647 0,'0'24'32,"24"-1"-17,-24 49-15,0-48 16,0 48-1,0-1-15,48-47 16,-48 24-16,0-24 16,24 47-16,-24-47 15,24 24 17,0-48-17,-1 0 1,1 0-1,0 0 1,0 0 31,0 0-47,0-48 16,0 48-16,0-24 0,-1-47 15,1 47 1,-24-24-1,0 0 1,0 24 0,0 1-1,0-1 17,0 0 14,-47 24-30,-25 0 0,24 0-16,24 0 15,0 0 1</inkml:trace>
  <inkml:trace contextRef="#ctx0" brushRef="#br0" timeOffset="32466.5153">13392 10694 0,'24'24'0,"-24"24"16,0 24-1,0-25 1,0-23-16,0 24 15,0-24 1,0 0 31,24-24-47,0 0 16,24 0-1,-25 0 16,1 0-31,0 0 16,0-24 0,0 24-1,-24-24 1,0-24 0,0 24-16,0-23 15,0 23-15,24-48 16,-24 1-16,0 47 15,0-24 1,0 24 31,-24 24-31,0 0-16,0 0 15,0 0-15,-23 0 0,23 0 31,24 24-15,-24 0-16,24 0 16,0 23-16,0-23 0</inkml:trace>
  <inkml:trace contextRef="#ctx0" brushRef="#br0" timeOffset="33447.9335">14992 10838 0,'0'0'0,"0"47"0,0 1 0,0 0 0,0 23 16,0-23-16,24-24 15,-24 0 1,0 24-16,23-48 16,1 0 30,24 0-46,-24 0 0,24 0 16,-24 0-16,23 0 16,-23 0-1,0 0-15,24-24 16,-48 0 0,0 0-16,24 0 15,-24 0 1,0 0-16,0-23 15,0 23-15,0 0 16,0-24-16,0 24 0,0 1 16,0-1-1,-24 0 17,0 24-17,-24 0-15,24 0 16,0 0-16,1 0 94,23 24-63,0 23-31,0 1 15,0 0-15,0-24 16</inkml:trace>
  <inkml:trace contextRef="#ctx0" brushRef="#br0" timeOffset="34312.2992">9525 11697 0,'0'24'32,"0"0"-32,0 0 31</inkml:trace>
  <inkml:trace contextRef="#ctx0" brushRef="#br0" timeOffset="34439.8169">9573 11816 0</inkml:trace>
  <inkml:trace contextRef="#ctx0" brushRef="#br0" timeOffset="35301.0005">9692 11793 0,'0'47'31,"0"-23"-31,0 48 16,0-48-16,0-1 16,0 1-16,0 0 15,0 0 17,24 0-17,71 0 1,-47-24-16,0 0 15,0 0 1,-25 0-16,1 0 16,48 0-1,-48 0 1,-24-24 0,24 0-1,-24-24-15,24-23 16,-24 47-16,23-24 15,1 24-15,-24-23 16,0-25-16,0 0 16,0 25-16,0-25 15,0 24-15,0 24 16,0 0-16,-24 24 31,1 0-15,-73 0-16,24 0 15,1 0-15,23 24 16,0-24-16,48 48 16,-23-48-16,23 24 15,-48 0 17,48 0 14</inkml:trace>
  <inkml:trace contextRef="#ctx0" brushRef="#br0" timeOffset="36198.2561">10695 11673 0,'0'0'0,"0"24"16,0 0-16,0 0 0,0 0 31,0 23-31,0-23 16,0 24-16,0 24 0,0-25 0,0 1 31,0-24-31,0 0 0,24-24 62,23 0-46,-23 0-16,0 0 16,0 0-1,0 0 17,-24-24-17,48 0-15,-48 0 31,23 0-31,-23-23 16,0 23 0,0 0-16,0 0 15,0 0-15,0-47 16,0 47-16,48-24 16,-48 24-16,0 0 15,0 0 1,0 0-1,0 1 32,-24 23-31,0 0 0,1 0-16,-25 0 15,24 0 16</inkml:trace>
  <inkml:trace contextRef="#ctx0" brushRef="#br0" timeOffset="37066.7906">12318 11745 0,'24'0'16,"-24"24"15,0 0-31,48 47 0,-25-47 16,-23 24-16,0-1 15,0 25-15,0-48 32,24 24-32,-24-24 31,24-1-31,24-23 31,0-47-31,-24 23 16,23 0-16,1-24 15,0 0 1,-48 25-16,0-1 16,0 0-16,0-24 15,0 24 17,0 0-17,0 1-15,0-25 0,0 24 16,0-24-1,0 24-15,0-23 16,-48 47 15,24 0-31,0 0 32,24 23 30,0 1-62</inkml:trace>
  <inkml:trace contextRef="#ctx0" brushRef="#br0" timeOffset="37999.0883">14968 11816 0,'0'0'0,"0"48"31,0-24-15,24 0-16,-24 24 15,24-1-15,-1 25 16,-23-48 0,48 0-16,-24 0 15,0-24 1,48 0-16,-49 0 16,25 0-16,-24 0 15,48 0-15,-72-24 16,47 0-1,1 0-15,-48 0 16,0 0 15,0 0-31,0-23 16,0 23 15,0-24-15,-48 24-1,24 24-15,1 0 16,-1 0-16,-24 0 0,24 0 16,-24 0-1,25 0 1,-1 24-16,24 0 16,24 0 77,23 0-77,1-1-16,0 1 0</inkml:trace>
  <inkml:trace contextRef="#ctx0" brushRef="#br0" timeOffset="39335.975">9835 12676 0,'-24'0'31,"24"24"-16,-23 47-15,23 1 16,0-24-16,0-1 16,0-23-1,0 0-15,23 0 0,1-24 47,0 0-31,0 0-1,24 0-15,-24 0 16,47-24 0,1-24-16,-24 25 15,-1 23-15,1-24 16,0-24-16,-24 0 16,-24 0-1,0 25 1,0-1-16,24 0 15,-24 0-15,23 0 0,-23 0 16,0-24 0,0 25-16,0-1 47,-71 24-16,-1 0-31,1 0 0,23 0 15,24 0 1</inkml:trace>
  <inkml:trace contextRef="#ctx0" brushRef="#br0" timeOffset="40359.8051">12294 12700 0,'0'24'47,"0"-1"-47,0 25 16,0-24-16,0 48 15,0-25-15,0 1 16,24 24-16,-24-48 15,24 23-15,0-47 32,23 0-17,-23 0-15,24 0 0,-24 0 16,0 0 15,24 0-31,-25 0 31,1-24-15,0 1 0,0-1-16,-24-24 15,0 24-15,0-47 16,0 47 0,0-48-16,0 48 15,0-47 1,0 23-1,0 24-15,0-24 16,0 24 0,0 0 15,-24 24 0,-47 0-31,-1 0 16,-24 0-16,73 0 31</inkml:trace>
  <inkml:trace contextRef="#ctx0" brushRef="#br0" timeOffset="41272.0488">14896 12771 0,'0'24'31,"0"24"-31,0 0 16,0-24-1,0 23-15,0 1 0,0 0 16,24-48 0,-24 24-16,48 23 31,-24-47-16,23 0-15,-23 0 16,0 0 0,0 0-1,0 0 1,24 0-16,-48-24 0,47 1 16,-47-25-1,24 24-15,0 0 16,-24-47-16,0 23 15,24 0-15,-24 0 16,48 1-16,-48-1 16,0 24-1,0-24-15,0 24 32,-24 24-1,0 0-16,-48 0-15,1 0 0,23 24 16</inkml:trace>
  <inkml:trace contextRef="#ctx0" brushRef="#br0" timeOffset="42456.8883">12366 13846 0,'0'23'47,"24"-23"-32,-24 24-15,47-24 16,-23 24 0,0-24-16,0 0 0,0 0 15,24 0 1,-25 0 0,1 0-16,0 0 15,0 0-15,0-24 16,0-23 15,-24 23-31,24-24 16,-24 0-1,0 24 1,0-23-16,0 23 31,0 0-15,-72 24 15,48 0-31,-24 0 0,1 0 16,-1 0-1,24 0 1,0 0 15,0 0-31,24 24 16,0 0-1,0 23-15,0-23 16,0 24-16,0 24 16</inkml:trace>
  <inkml:trace contextRef="#ctx0" brushRef="#br0" timeOffset="43313.3546">14896 13798 0,'0'0'0,"24"48"16,-24-25-16,0 49 16,24-24-16,-24 0 0,24-25 31,-24 1 0,48 0-15,-25-24-16,49 0 15,-48 0-15,0 0 16,0 0-16,0 0 31,23-71-15,-23 47-1,0-24-15,0 0 16,-24 24-16,0 0 16,0-23-16,0-1 15,0 0 1,0 24-16,0 0 0,0 1 16,0-1-1,0 0 16,0 0-15,-24 24 0,0 0-16,0 0 0,-23 0 15,23 0-15,-72 72 32,96-49-17,0 1 1,-24 24-1,24 0-15,0-24 16</inkml:trace>
  <inkml:trace contextRef="#ctx0" brushRef="#br0" timeOffset="44384.5755">15063 14657 0,'0'24'31,"0"24"-31,0-24 16,0 23-16,0-23 15,0 0 32,24-24-47,24 0 16,-24 0-1,0 0-15,0 0 16,-1 0 0,1-24-16,24-47 15,-24 47-15,0 0 16,0 24-16,-1-48 16,-23 0 77,0 25-77,0-1 15,-71 24 0,47 0-31,-24 0 0,24 0 16,-23 0-16,-1 0 16,24 0-1,0 0 1,0 0-16,0 0 16,1 24-1,-25 23 1,48 1-1,0-24-15,-48 24 16,24 23 0,24-47-1,0 24 48,24-48-48,-24 24-15,48-24 16,-24 0 0,23 24-1,-23-24 1,0 0 0,0 0-16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024" max="19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57.8389" units="1/cm"/>
          <inkml:channelProperty channel="Y" name="resolution" value="62.93706" units="1/cm"/>
          <inkml:channelProperty channel="T" name="resolution" value="1" units="1/dev"/>
        </inkml:channelProperties>
      </inkml:inkSource>
      <inkml:timestamp xml:id="ts0" timeString="2020-01-13T04:00:20.9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8307 9883 0,'-23'0'16,"-1"0"15,0 0-15,24 24-1,-24-24-15,24 23 0,-24 1 32,0 0 14,0 24-30,24-24 0,-24 0-16,24 0 47,0-1-1,24-23-46,24 0 16,24 0 0,-48 0-16,-1 0 0,1 0 15,0 0 1,0 0 0,24-23-1,-24 23-15,0-24 31,-1 24-15,1-24-16,-24 0 16,24 0 15,-24 0-15,0 0-1,0 0 1,0 1-16,0-1 15,0 0 1,0-24 15,-24 24-31,0 0 16,24 1-16,-23-1 47,-1 24-32,0 0 1,-24 0-16</inkml:trace>
  <inkml:trace contextRef="#ctx0" brushRef="#br0" timeOffset="1352.1353">8880 9763 0,'0'24'15,"0"0"1,0 0 31,0 24-47,0-24 15,0 23 1,0-23 0,0 0-16,0 0 47,24-24 15,0 0-46,24 0-1,-24 0 1,0 0 0,-1 0-1,25 0 1,-48-24 15,0 0-31,0 0 16,0-23-1,24 47-15,-24-24 16,0-24 0,0 24-1,0-24 16,-24 48 1,0 0-17,0 0-15,1 0 32,-1 0-1,0 0-16,0 0 1,0 0-16</inkml:trace>
  <inkml:trace contextRef="#ctx0" brushRef="#br0" timeOffset="2588.029">9453 9883 0,'0'24'0,"-24"-1"31,24 1-15,0 0-16,0 24 15,0-24 1,0 0 31,0 0 0,0-1-32,24-23 1,0 0 15,0 0-15,0 0-16,0 0 16,0 0-16,-24-23 15,24 23-15,-24-48 0,0 24 16,0-24-16,0 24 15,0 0 1,0 1-16,0-1 16,0 0-1,23 24-15,-23-24 0,0 0 63,-47 0-1,23 24-30,0 0-32,0 0 15,0 0 16,0 24-15,0-24 0,1 0-1,-1 0-15,24 24 63,0 0-1,0 0-46,24 71-16,-1-71 16,49 24-16,-48-24 15,0 0-15,24-24 94</inkml:trace>
  <inkml:trace contextRef="#ctx0" brushRef="#br0" timeOffset="3771.7749">9931 9930 0,'0'0'0,"-48"0"31,48 48 79,0-24-64,0 24-46,0 0 32,0-25-32,48-23 47,-24 0-32,-1 0 1,1 0-1,0 0-15,-24-47 32,24 23-17,-24-24-15,0 24 0,0 0 16,24 0-16,-24 1 16,0-25-16,0 24 15,0 0-15,0 0 16,0 0-16,0 1 0,0-1 31,0 0 16,-24 24-16,0 0-31,0 0 47,0 0-31,-23 24-1,47 0 17,0-1-32,0 1 31,0 0-31,0 0 15,0 0 1,0 0 0,0 0 62,0-1-78,24 1 15</inkml:trace>
  <inkml:trace contextRef="#ctx0" brushRef="#br0" timeOffset="5007.0287">10504 9907 0,'-24'0'47,"0"0"-32,0 0-15,24 47 16,0-23 0,0 24-16,0-24 31,0 0 0,24-24-31,0 0 16,24 0-16,-25 0 31,1 0-15,0 0 15,0-24 0,0 24-31,-24-24 16,0-24-16,0 0 15,0 25-15,0-1 16,0-24 0,0 0-16,0 24 0,0 1 15,0-1 1,0 0-16,0 0 31,0 0-15,0 0-16,-24 24 47,0 0-47,-24 0 15,1 0 1,23 0-1,0 0 17,0 0-32,24 24 62,0 0-62,0 24 31,0-24-31,0-1 0,0 1 47,0 0 0,0 24-47,48-24 16</inkml:trace>
  <inkml:trace contextRef="#ctx0" brushRef="#br0" timeOffset="6240.0321">10957 9907 0,'-24'0'32,"24"23"-17,0 1 1,0 24-16,0-24 31,0 0 47,24-24-46,0 0-1,0 0-31,0-48 15,-24 24 1,0-24-16,0 25 16,0-1-16,24 0 15,-24 0-15,0 0 32,0 0-32,0 0 15,24 24-15,-24-23 16,0-1-1,0 0 17,0 0 30,-24 24-15,0 0-47,-24 0 16,24 24 15,0 0-15,24 0-1,0-1 1,-23-23-16,-1 24 31,24 0 0,0 0-31,0 0 32,0 0-32,0 0 15,0-1 16,0 25-31,24-48 0,-1 48 32,1-24-32,0-24 31,0 0-15,0 0-16</inkml:trace>
  <inkml:trace contextRef="#ctx0" brushRef="#br0" timeOffset="7573.5866">11530 9907 0,'-24'0'31,"24"23"-31,0 1 16,-24 0-1,24 24 1,0-24 0,0 0-1,0 0 1,0-1-16,0 1 47,24-24-32,24 0 1,-24 0 0,0 0-16,0 0 15,0 0 32,-1 0-31,-23-24-1,0 1 1,0-25-16,0 24 16,0-24-1,0 24-15,0 0 16,0 1-16,0-1 31,0 0-31,0 0 16,0 0 46,-23 24-15,-1 0-31,0 0-16,0 0 15,0 0 1,0 0-16,0 0 0,0 0 47,24 24 47,0 0-79,0 0 1,0 0 15,0-1-31,0 1 31,0 0-15,24-24 0</inkml:trace>
  <inkml:trace contextRef="#ctx0" brushRef="#br0" timeOffset="8970.7752">12032 9954 0,'-24'0'63,"24"24"-1,24-24-46,-1 0 0,25 0-1,-24 0 17,24 0 14,-24-24-30,-24-23 0,0 23-1,0 0-15,0-24 16,0 24 0,0 0-1,0 1 1,0-1-16,0 0 0,0-24 62,-48 48-30,24 0-17,0 0 1,0 0-1,0 0 1,24 24 0,-23 0-1,23 0-15,0 0 16,0 23 0,-48-23-16,48 24 15,0-24-15,0 0 16,0 23-16,0-23 31,0 24 63,0-24-94,48-24 0,-25 0 78,1 0-78</inkml:trace>
  <inkml:trace contextRef="#ctx0" brushRef="#br0" timeOffset="10231.2633">12437 9811 0,'24'0'94,"-24"48"-94,0 0 15,24-1 1,-24-23 0,24-24 46,0 24-62,0 0 16,0-24-1,-1 0-15,25 0 16,-24 0 15,0 0-31,0 0 0,0-24 16,0 24-16,-1 0 31,1 0-31,-24-24 16,24 24-16,-24-24 47,0 0-47,24 24 15,-24-23-15,0-1 32,0-24-17,0 24 1,0-24-1,0 25 17,-24 23-17,0 0 1,-23 0 31,23 0-32,0 0-15,0 23 0,0-23 32,24 24 15,-24-24-47,0 24 15,0 0 1,24 0 31,0 0 109,0 0-140</inkml:trace>
</inkml:ink>
</file>

<file path=ppt/media/image1.png>
</file>

<file path=ppt/media/image10.png>
</file>

<file path=ppt/media/image2.jpeg>
</file>

<file path=ppt/media/image3.png>
</file>

<file path=ppt/media/image4.png>
</file>

<file path=ppt/media/image6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2" name="页眉占位符 1048831"/>
          <p:cNvSpPr>
            <a:spLocks noGrp="1"/>
          </p:cNvSpPr>
          <p:nvPr>
            <p:ph type="hdr" sz="quarter" idx="4294967295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/>
            <a:endParaRPr lang="zh-CN" altLang="en-US" sz="1200"/>
          </a:p>
        </p:txBody>
      </p:sp>
      <p:sp>
        <p:nvSpPr>
          <p:cNvPr id="1048833" name="日期占位符 1048832"/>
          <p:cNvSpPr>
            <a:spLocks noGrp="1"/>
          </p:cNvSpPr>
          <p:nvPr>
            <p:ph type="dt" idx="4294967295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 algn="r"/>
            <a:fld id="{566ABCEB-ACFC-4714-9973-3DA970169C29}" type="datetime1">
              <a:rPr lang="zh-CN" altLang="en-US" sz="1200"/>
              <a:pPr lvl="0" algn="r"/>
              <a:t>2020/1/13</a:t>
            </a:fld>
            <a:endParaRPr lang="zh-CN" altLang="en-US" sz="1200"/>
          </a:p>
        </p:txBody>
      </p:sp>
      <p:sp>
        <p:nvSpPr>
          <p:cNvPr id="1048834" name="幻灯片图像占位符 1048833"/>
          <p:cNvSpPr>
            <a:spLocks noGrp="1" noRot="1" noChangeAspect="1"/>
          </p:cNvSpPr>
          <p:nvPr>
            <p:ph type="sldImg" idx="4294967295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lIns="91440" tIns="45720" rIns="91440" bIns="45720" anchor="t"/>
          <a:lstStyle/>
          <a:p>
            <a:endParaRPr/>
          </a:p>
        </p:txBody>
      </p:sp>
      <p:sp>
        <p:nvSpPr>
          <p:cNvPr id="1048835" name="备注占位符 1048834"/>
          <p:cNvSpPr>
            <a:spLocks noGrp="1"/>
          </p:cNvSpPr>
          <p:nvPr>
            <p:ph type="body" sz="quarter" idx="4294967295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114300"/>
            <a:r>
              <a:rPr lang="zh-CN" altLang="en-US"/>
              <a:t>第二级</a:t>
            </a:r>
          </a:p>
          <a:p>
            <a:pPr lvl="2" indent="571500"/>
            <a:r>
              <a:rPr lang="zh-CN" altLang="en-US"/>
              <a:t>第三级</a:t>
            </a:r>
          </a:p>
          <a:p>
            <a:pPr lvl="3" indent="1028700"/>
            <a:r>
              <a:rPr lang="zh-CN" altLang="en-US"/>
              <a:t>第四级</a:t>
            </a:r>
          </a:p>
          <a:p>
            <a:pPr lvl="4" indent="1485900"/>
            <a:r>
              <a:rPr lang="zh-CN" altLang="en-US"/>
              <a:t>第五级</a:t>
            </a:r>
          </a:p>
        </p:txBody>
      </p:sp>
      <p:sp>
        <p:nvSpPr>
          <p:cNvPr id="1048836" name="页脚占位符 1048835"/>
          <p:cNvSpPr>
            <a:spLocks noGrp="1"/>
          </p:cNvSpPr>
          <p:nvPr>
            <p:ph type="ftr" sz="quarter" idx="4294967295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b"/>
          <a:lstStyle/>
          <a:p>
            <a:pPr lvl="0"/>
            <a:endParaRPr lang="zh-CN" altLang="en-US" sz="1200"/>
          </a:p>
        </p:txBody>
      </p:sp>
      <p:sp>
        <p:nvSpPr>
          <p:cNvPr id="1048837" name="灯片编号占位符 1048836"/>
          <p:cNvSpPr>
            <a:spLocks noGrp="1"/>
          </p:cNvSpPr>
          <p:nvPr>
            <p:ph type="sldNum" sz="quarter" idx="4294967295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b"/>
          <a:lstStyle/>
          <a:p>
            <a:pPr lvl="0" algn="r"/>
            <a:fld id="{566ABCEB-ACFC-4714-9973-3DA970169C29}" type="slidenum">
              <a:rPr lang="zh-CN" altLang="en-US" sz="1200"/>
              <a:pPr lvl="0" algn="r"/>
              <a:t>‹#›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731642969"/>
      </p:ext>
    </p:extLst>
  </p:cSld>
  <p:clrMap bg1="dk1" tx1="dk1" bg2="dk1" tx2="dk1" accent1="dk1" accent2="dk1" accent3="dk1" accent4="dk1" accent5="dk1" accent6="dk1" hlink="dk1" folHlink="dk1"/>
  <p:notesStyle>
    <a:lvl1pPr marL="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200">
        <a:solidFill>
          <a:schemeClr val="dk1"/>
        </a:solidFill>
        <a:latin typeface="Calibri" charset="0"/>
        <a:ea typeface="宋体" pitchFamily="2" charset="-122"/>
      </a:defRPr>
    </a:lvl1pPr>
    <a:lvl2pPr marL="4572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200">
        <a:solidFill>
          <a:schemeClr val="dk1"/>
        </a:solidFill>
        <a:latin typeface="Calibri" charset="0"/>
        <a:ea typeface="宋体" pitchFamily="2" charset="-122"/>
      </a:defRPr>
    </a:lvl2pPr>
    <a:lvl3pPr marL="9144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200">
        <a:solidFill>
          <a:schemeClr val="dk1"/>
        </a:solidFill>
        <a:latin typeface="Calibri" charset="0"/>
        <a:ea typeface="宋体" pitchFamily="2" charset="-122"/>
      </a:defRPr>
    </a:lvl3pPr>
    <a:lvl4pPr marL="13716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200">
        <a:solidFill>
          <a:schemeClr val="dk1"/>
        </a:solidFill>
        <a:latin typeface="Calibri" charset="0"/>
        <a:ea typeface="宋体" pitchFamily="2" charset="-122"/>
      </a:defRPr>
    </a:lvl4pPr>
    <a:lvl5pPr marL="18288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200">
        <a:solidFill>
          <a:schemeClr val="dk1"/>
        </a:solidFill>
        <a:latin typeface="Calibri" charset="0"/>
        <a:ea typeface="宋体" pitchFamily="2" charset="-122"/>
      </a:defRPr>
    </a:lvl5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8" name="幻灯片图像占位符 1048707"/>
          <p:cNvSpPr>
            <a:spLocks noGrp="1" noRot="1" noChangeAspect="1"/>
          </p:cNvSpPr>
          <p:nvPr>
            <p:ph type="sldImg" idx="4294967295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</p:spPr>
        <p:txBody>
          <a:bodyPr vert="horz" lIns="91440" tIns="45720" rIns="91440" bIns="45720" anchor="t"/>
          <a:lstStyle/>
          <a:p>
            <a:endParaRPr/>
          </a:p>
        </p:txBody>
      </p:sp>
      <p:sp>
        <p:nvSpPr>
          <p:cNvPr id="1048709" name="备注占位符 1048708"/>
          <p:cNvSpPr>
            <a:spLocks noGrp="1"/>
          </p:cNvSpPr>
          <p:nvPr>
            <p:ph type="body" idx="4294967295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anchor="t"/>
          <a:lstStyle/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050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7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58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单击此处编辑母版副标题样式</a:t>
            </a:r>
            <a:endParaRPr lang="zh-CN" altLang="en-US"/>
          </a:p>
        </p:txBody>
      </p:sp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7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0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81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7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08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单击此处编辑母版副标题样式</a:t>
            </a:r>
            <a:endParaRPr lang="zh-CN" altLang="en-US"/>
          </a:p>
        </p:txBody>
      </p:sp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1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1" name="Title 1"/>
          <p:cNvSpPr>
            <a:spLocks noGrp="1"/>
          </p:cNvSpPr>
          <p:nvPr>
            <p:ph type="title"/>
          </p:nvPr>
        </p:nvSpPr>
        <p:spPr>
          <a:xfrm>
            <a:off x="623887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12" name="Text Placeholder 2"/>
          <p:cNvSpPr>
            <a:spLocks noGrp="1"/>
          </p:cNvSpPr>
          <p:nvPr>
            <p:ph type="body" idx="1"/>
          </p:nvPr>
        </p:nvSpPr>
        <p:spPr>
          <a:xfrm>
            <a:off x="623887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14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815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6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17" name="Text Placeholder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818" name="Content Placeholder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81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820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23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824" name="Content Placeholder 2"/>
          <p:cNvSpPr>
            <a:spLocks noGrp="1"/>
          </p:cNvSpPr>
          <p:nvPr>
            <p:ph idx="1"/>
          </p:nvPr>
        </p:nvSpPr>
        <p:spPr>
          <a:xfrm>
            <a:off x="3887391" y="987424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6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5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26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827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4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2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0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31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8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单击此处编辑母版副标题样式</a:t>
            </a:r>
            <a:endParaRPr lang="zh-CN" altLang="en-US"/>
          </a:p>
        </p:txBody>
      </p:sp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8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6" name="Title 1"/>
          <p:cNvSpPr>
            <a:spLocks noGrp="1"/>
          </p:cNvSpPr>
          <p:nvPr>
            <p:ph type="title"/>
          </p:nvPr>
        </p:nvSpPr>
        <p:spPr>
          <a:xfrm>
            <a:off x="623887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87" name="Text Placeholder 2"/>
          <p:cNvSpPr>
            <a:spLocks noGrp="1"/>
          </p:cNvSpPr>
          <p:nvPr>
            <p:ph type="body" idx="1"/>
          </p:nvPr>
        </p:nvSpPr>
        <p:spPr>
          <a:xfrm>
            <a:off x="623887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89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790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1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92" name="Text Placeholder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793" name="Content Placeholder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79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795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1" name="Title 1"/>
          <p:cNvSpPr>
            <a:spLocks noGrp="1"/>
          </p:cNvSpPr>
          <p:nvPr>
            <p:ph type="title"/>
          </p:nvPr>
        </p:nvSpPr>
        <p:spPr>
          <a:xfrm>
            <a:off x="623887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62" name="Text Placeholder 2"/>
          <p:cNvSpPr>
            <a:spLocks noGrp="1"/>
          </p:cNvSpPr>
          <p:nvPr>
            <p:ph type="body" idx="1"/>
          </p:nvPr>
        </p:nvSpPr>
        <p:spPr>
          <a:xfrm>
            <a:off x="623887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7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98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799" name="Content Placeholder 2"/>
          <p:cNvSpPr>
            <a:spLocks noGrp="1"/>
          </p:cNvSpPr>
          <p:nvPr>
            <p:ph idx="1"/>
          </p:nvPr>
        </p:nvSpPr>
        <p:spPr>
          <a:xfrm>
            <a:off x="3887391" y="987424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0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01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802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4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04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5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806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64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765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6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67" name="Text Placeholder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768" name="Content Placeholder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76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770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73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774" name="Content Placeholder 2"/>
          <p:cNvSpPr>
            <a:spLocks noGrp="1"/>
          </p:cNvSpPr>
          <p:nvPr>
            <p:ph idx="1"/>
          </p:nvPr>
        </p:nvSpPr>
        <p:spPr>
          <a:xfrm>
            <a:off x="3887391" y="987424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  <a:p>
            <a:pPr lvl="1"/>
            <a:r>
              <a:rPr lang="en-US" altLang="zh-CN" smtClean="0"/>
              <a:t>第二级</a:t>
            </a:r>
          </a:p>
          <a:p>
            <a:pPr lvl="2"/>
            <a:r>
              <a:rPr lang="en-US" altLang="zh-CN" smtClean="0"/>
              <a:t>第三级</a:t>
            </a:r>
          </a:p>
          <a:p>
            <a:pPr lvl="3"/>
            <a:r>
              <a:rPr lang="en-US" altLang="zh-CN" smtClean="0"/>
              <a:t>第四级</a:t>
            </a:r>
          </a:p>
          <a:p>
            <a:pPr lvl="4"/>
            <a:r>
              <a:rPr lang="en-US" altLang="zh-CN" smtClean="0"/>
              <a:t>第五级</a:t>
            </a:r>
          </a:p>
        </p:txBody>
      </p:sp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5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单击此处编辑母版标题样式</a:t>
            </a:r>
            <a:endParaRPr lang="zh-CN" altLang="en-US"/>
          </a:p>
        </p:txBody>
      </p:sp>
      <p:sp>
        <p:nvSpPr>
          <p:cNvPr id="1048776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单击此处编辑母版文本样式</a:t>
            </a:r>
          </a:p>
        </p:txBody>
      </p:sp>
      <p:sp>
        <p:nvSpPr>
          <p:cNvPr id="1048777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4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048575"/>
          <p:cNvSpPr>
            <a:spLocks noGrp="1"/>
          </p:cNvSpPr>
          <p:nvPr>
            <p:ph type="title" idx="4294967295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48577" name="文本占位符 1048576"/>
          <p:cNvSpPr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114300"/>
            <a:r>
              <a:rPr lang="zh-CN" altLang="en-US"/>
              <a:t>第二级</a:t>
            </a:r>
          </a:p>
          <a:p>
            <a:pPr lvl="2" indent="571500"/>
            <a:r>
              <a:rPr lang="zh-CN" altLang="en-US"/>
              <a:t>第三级</a:t>
            </a:r>
          </a:p>
          <a:p>
            <a:pPr lvl="3" indent="1028700"/>
            <a:r>
              <a:rPr lang="zh-CN" altLang="en-US"/>
              <a:t>第四级</a:t>
            </a:r>
          </a:p>
          <a:p>
            <a:pPr lvl="4" indent="1485900"/>
            <a:r>
              <a:rPr lang="zh-CN" altLang="en-US"/>
              <a:t>第五级</a:t>
            </a:r>
          </a:p>
        </p:txBody>
      </p:sp>
      <p:sp>
        <p:nvSpPr>
          <p:cNvPr id="1048578" name="日期占位符 1048577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/>
          </a:p>
        </p:txBody>
      </p:sp>
      <p:sp>
        <p:nvSpPr>
          <p:cNvPr id="1048579" name="页脚占位符 1048578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/>
          </a:p>
        </p:txBody>
      </p:sp>
      <p:sp>
        <p:nvSpPr>
          <p:cNvPr id="1048580" name="灯片编号占位符 1048579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/>
              <a:pPr lvl="0" algn="r"/>
              <a:t>‹#›</a:t>
            </a:fld>
            <a:endParaRPr lang="zh-CN" altLang="en-US" sz="140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72" r:id="rId8"/>
    <p:sldLayoutId id="2147483673" r:id="rId9"/>
    <p:sldLayoutId id="2147483674" r:id="rId10"/>
    <p:sldLayoutId id="2147483675" r:id="rId11"/>
  </p:sldLayoutIdLst>
  <p:hf sldNum="0" ftr="0" dt="0"/>
  <p:txStyles>
    <p:titleStyle>
      <a:lvl1pPr marL="0" indent="0" algn="ctr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4400" b="0" i="0" u="none" baseline="0">
          <a:solidFill>
            <a:schemeClr val="lt2"/>
          </a:solidFill>
          <a:latin typeface="Arial" pitchFamily="34" charset="0"/>
          <a:ea typeface="宋体" pitchFamily="2" charset="-122"/>
        </a:defRPr>
      </a:lvl1pPr>
    </p:titleStyle>
    <p:bodyStyle>
      <a:lvl1pPr marL="342900" indent="-3429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•"/>
        <a:defRPr sz="32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1pPr>
      <a:lvl2pPr marL="742950" indent="-28575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–"/>
        <a:defRPr sz="2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2pPr>
      <a:lvl3pPr marL="1143000" indent="-2286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•"/>
        <a:defRPr sz="24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3pPr>
      <a:lvl4pPr marL="1600200" indent="-2286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–"/>
        <a:defRPr sz="20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4pPr>
      <a:lvl5pPr marL="2057400" indent="-2286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»"/>
        <a:defRPr sz="20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5pPr>
    </p:bodyStyle>
    <p:otherStyle>
      <a:lvl1pPr marL="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1pPr>
      <a:lvl2pPr marL="4572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2pPr>
      <a:lvl3pPr marL="9144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3pPr>
      <a:lvl4pPr marL="13716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4pPr>
      <a:lvl5pPr marL="18288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5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标题占位符 1048620"/>
          <p:cNvSpPr>
            <a:spLocks noGrp="1"/>
          </p:cNvSpPr>
          <p:nvPr>
            <p:ph type="title" idx="4294967295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48622" name="文本占位符 1048621"/>
          <p:cNvSpPr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114300"/>
            <a:r>
              <a:rPr lang="zh-CN" altLang="en-US"/>
              <a:t>第二级</a:t>
            </a:r>
          </a:p>
          <a:p>
            <a:pPr lvl="2" indent="571500"/>
            <a:r>
              <a:rPr lang="zh-CN" altLang="en-US"/>
              <a:t>第三级</a:t>
            </a:r>
          </a:p>
          <a:p>
            <a:pPr lvl="3" indent="1028700"/>
            <a:r>
              <a:rPr lang="zh-CN" altLang="en-US"/>
              <a:t>第四级</a:t>
            </a:r>
          </a:p>
          <a:p>
            <a:pPr lvl="4" indent="1485900"/>
            <a:r>
              <a:rPr lang="zh-CN" altLang="en-US"/>
              <a:t>第五级</a:t>
            </a:r>
          </a:p>
        </p:txBody>
      </p:sp>
      <p:sp>
        <p:nvSpPr>
          <p:cNvPr id="1048623" name="日期占位符 1048622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4" name="页脚占位符 1048623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25" name="灯片编号占位符 1048624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80" r:id="rId8"/>
    <p:sldLayoutId id="2147483681" r:id="rId9"/>
    <p:sldLayoutId id="2147483682" r:id="rId10"/>
    <p:sldLayoutId id="2147483683" r:id="rId11"/>
  </p:sldLayoutIdLst>
  <p:hf sldNum="0" ftr="0" dt="0"/>
  <p:txStyles>
    <p:titleStyle>
      <a:lvl1pPr marL="0" indent="0" algn="ctr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4400" b="0" i="0" u="none" baseline="0">
          <a:solidFill>
            <a:schemeClr val="lt2"/>
          </a:solidFill>
          <a:latin typeface="Arial" pitchFamily="34" charset="0"/>
          <a:ea typeface="宋体" pitchFamily="2" charset="-122"/>
        </a:defRPr>
      </a:lvl1pPr>
    </p:titleStyle>
    <p:bodyStyle>
      <a:lvl1pPr marL="342900" indent="-3429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•"/>
        <a:defRPr sz="32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1pPr>
      <a:lvl2pPr marL="742950" indent="-28575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–"/>
        <a:defRPr sz="2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2pPr>
      <a:lvl3pPr marL="1143000" indent="-2286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•"/>
        <a:defRPr sz="24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3pPr>
      <a:lvl4pPr marL="1600200" indent="-2286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–"/>
        <a:defRPr sz="20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4pPr>
      <a:lvl5pPr marL="2057400" indent="-2286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»"/>
        <a:defRPr sz="20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5pPr>
    </p:bodyStyle>
    <p:otherStyle>
      <a:lvl1pPr marL="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1pPr>
      <a:lvl2pPr marL="4572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2pPr>
      <a:lvl3pPr marL="9144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3pPr>
      <a:lvl4pPr marL="13716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4pPr>
      <a:lvl5pPr marL="18288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5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标题占位符 1048631"/>
          <p:cNvSpPr>
            <a:spLocks noGrp="1"/>
          </p:cNvSpPr>
          <p:nvPr>
            <p:ph type="title" idx="4294967295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48633" name="文本占位符 1048632"/>
          <p:cNvSpPr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114300"/>
            <a:r>
              <a:rPr lang="zh-CN" altLang="en-US"/>
              <a:t>第二级</a:t>
            </a:r>
          </a:p>
          <a:p>
            <a:pPr lvl="2" indent="571500"/>
            <a:r>
              <a:rPr lang="zh-CN" altLang="en-US"/>
              <a:t>第三级</a:t>
            </a:r>
          </a:p>
          <a:p>
            <a:pPr lvl="3" indent="1028700"/>
            <a:r>
              <a:rPr lang="zh-CN" altLang="en-US"/>
              <a:t>第四级</a:t>
            </a:r>
          </a:p>
          <a:p>
            <a:pPr lvl="4" indent="1485900"/>
            <a:r>
              <a:rPr lang="zh-CN" altLang="en-US"/>
              <a:t>第五级</a:t>
            </a:r>
          </a:p>
        </p:txBody>
      </p:sp>
      <p:sp>
        <p:nvSpPr>
          <p:cNvPr id="1048634" name="日期占位符 1048633"/>
          <p:cNvSpPr>
            <a:spLocks noGrp="1"/>
          </p:cNvSpPr>
          <p:nvPr>
            <p:ph type="dt" sz="half" idx="4294967295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5" name="页脚占位符 1048634"/>
          <p:cNvSpPr>
            <a:spLocks noGrp="1"/>
          </p:cNvSpPr>
          <p:nvPr>
            <p:ph type="ftr" sz="quarter" idx="4294967295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48636" name="灯片编号占位符 1048635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r"/>
            <a:fld id="{566ABCEB-ACFC-4714-9973-3DA970169C29}" type="slidenum">
              <a:rPr lang="zh-CN" altLang="en-US" sz="1400">
                <a:latin typeface="Arial" pitchFamily="34" charset="0"/>
                <a:ea typeface="宋体" pitchFamily="2" charset="-122"/>
              </a:rPr>
              <a:pPr lvl="0" algn="r"/>
              <a:t>‹#›</a:t>
            </a:fld>
            <a:endParaRPr lang="zh-CN" altLang="en-US" sz="1400">
              <a:latin typeface="Arial" pitchFamily="34" charset="0"/>
              <a:ea typeface="宋体" pitchFamily="2" charset="-122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6" r:id="rId8"/>
    <p:sldLayoutId id="2147483677" r:id="rId9"/>
    <p:sldLayoutId id="2147483678" r:id="rId10"/>
    <p:sldLayoutId id="2147483679" r:id="rId11"/>
  </p:sldLayoutIdLst>
  <p:hf sldNum="0" ftr="0" dt="0"/>
  <p:txStyles>
    <p:titleStyle>
      <a:lvl1pPr marL="0" indent="0" algn="ctr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4400" b="0" i="0" u="none" baseline="0">
          <a:solidFill>
            <a:schemeClr val="lt2"/>
          </a:solidFill>
          <a:latin typeface="Arial" pitchFamily="34" charset="0"/>
          <a:ea typeface="宋体" pitchFamily="2" charset="-122"/>
        </a:defRPr>
      </a:lvl1pPr>
    </p:titleStyle>
    <p:bodyStyle>
      <a:lvl1pPr marL="342900" indent="-3429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•"/>
        <a:defRPr sz="32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1pPr>
      <a:lvl2pPr marL="742950" indent="-28575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–"/>
        <a:defRPr sz="2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2pPr>
      <a:lvl3pPr marL="1143000" indent="-2286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•"/>
        <a:defRPr sz="24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3pPr>
      <a:lvl4pPr marL="1600200" indent="-2286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–"/>
        <a:defRPr sz="20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4pPr>
      <a:lvl5pPr marL="2057400" indent="-228600" algn="l" rtl="0" eaLnBrk="1" fontAlgn="base" latinLnBrk="1" hangingPunct="1">
        <a:lnSpc>
          <a:spcPct val="100000"/>
        </a:lnSpc>
        <a:spcBef>
          <a:spcPct val="20000"/>
        </a:spcBef>
        <a:spcAft>
          <a:spcPct val="0"/>
        </a:spcAft>
        <a:buSzPct val="100000"/>
        <a:buFontTx/>
        <a:buChar char="»"/>
        <a:defRPr sz="20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5pPr>
    </p:bodyStyle>
    <p:otherStyle>
      <a:lvl1pPr marL="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1pPr>
      <a:lvl2pPr marL="4572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2pPr>
      <a:lvl3pPr marL="9144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3pPr>
      <a:lvl4pPr marL="13716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4pPr>
      <a:lvl5pPr marL="18288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 b="0" i="0" u="none" baseline="0">
          <a:solidFill>
            <a:schemeClr val="dk1"/>
          </a:solidFill>
          <a:latin typeface="Arial" pitchFamily="34" charset="0"/>
          <a:ea typeface="宋体" pitchFamily="2" charset="-122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标题 1048580"/>
          <p:cNvSpPr>
            <a:spLocks noGrp="1"/>
          </p:cNvSpPr>
          <p:nvPr>
            <p:ph type="ctrTitle"/>
          </p:nvPr>
        </p:nvSpPr>
        <p:spPr>
          <a:xfrm>
            <a:off x="193675" y="-631825"/>
            <a:ext cx="8355012" cy="256381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algn="ctr">
              <a:defRPr sz="4400"/>
            </a:lvl1pPr>
          </a:lstStyle>
          <a:p>
            <a:pPr lvl="0">
              <a:buFontTx/>
              <a:buNone/>
            </a:pPr>
            <a:r>
              <a:rPr lang="zh-CN" altLang="zh-CN" sz="6000"/>
              <a:t>动态规划</a:t>
            </a:r>
          </a:p>
        </p:txBody>
      </p:sp>
      <p:sp>
        <p:nvSpPr>
          <p:cNvPr id="1048582" name="文本框 1048581"/>
          <p:cNvSpPr txBox="1"/>
          <p:nvPr/>
        </p:nvSpPr>
        <p:spPr>
          <a:xfrm>
            <a:off x="652462" y="1065212"/>
            <a:ext cx="7435850" cy="5958841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marL="285750" lvl="0" indent="-285750">
              <a:buFont typeface="Wingdings" charset="0"/>
              <a:buChar char="l"/>
            </a:pPr>
            <a:r>
              <a:rPr lang="zh-CN" altLang="en-US"/>
              <a:t>前言</a:t>
            </a:r>
          </a:p>
          <a:p>
            <a:pPr marL="285750" lvl="0" indent="-285750">
              <a:buFont typeface="Wingdings" charset="0"/>
              <a:buChar char="l"/>
            </a:pPr>
            <a:r>
              <a:rPr lang="zh-CN" altLang="en-US"/>
              <a:t>什么是动态规划</a:t>
            </a:r>
          </a:p>
          <a:p>
            <a:pPr marL="285750" lvl="0" indent="-285750">
              <a:buFont typeface="Wingdings" charset="0"/>
              <a:buChar char="l"/>
            </a:pPr>
            <a:r>
              <a:rPr lang="zh-CN" altLang="zh-CN"/>
              <a:t>为什么要使用动态规划</a:t>
            </a:r>
          </a:p>
          <a:p>
            <a:pPr marL="285750" lvl="0" indent="-285750">
              <a:buFont typeface="Wingdings" charset="0"/>
              <a:buChar char="l"/>
            </a:pPr>
            <a:r>
              <a:rPr lang="zh-CN" altLang="en-US"/>
              <a:t>动态规划的类型</a:t>
            </a:r>
          </a:p>
          <a:p>
            <a:pPr marL="742950" lvl="1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FF0000"/>
                </a:solidFill>
                <a:sym typeface="宋体" pitchFamily="2" charset="-122"/>
              </a:rPr>
              <a:t>线性</a:t>
            </a:r>
            <a:r>
              <a:rPr lang="en-US" altLang="zh-CN" sz="1800">
                <a:solidFill>
                  <a:srgbClr val="FF0000"/>
                </a:solidFill>
                <a:sym typeface="宋体" pitchFamily="2" charset="-122"/>
              </a:rPr>
              <a:t>DP</a:t>
            </a:r>
          </a:p>
          <a:p>
            <a:pPr marL="1200150" lvl="2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FF0000"/>
                </a:solidFill>
              </a:rPr>
              <a:t>斐波那契数列</a:t>
            </a:r>
          </a:p>
          <a:p>
            <a:pPr marL="1200150" lvl="2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FF0000"/>
                </a:solidFill>
                <a:sym typeface="宋体" pitchFamily="2" charset="-122"/>
              </a:rPr>
              <a:t>最长递增子序列（</a:t>
            </a:r>
            <a:r>
              <a:rPr lang="en-US" altLang="zh-CN" sz="1800">
                <a:solidFill>
                  <a:srgbClr val="FF0000"/>
                </a:solidFill>
                <a:sym typeface="宋体" pitchFamily="2" charset="-122"/>
              </a:rPr>
              <a:t>LIS</a:t>
            </a:r>
            <a:r>
              <a:rPr lang="zh-CN" altLang="en-US" sz="1800">
                <a:solidFill>
                  <a:srgbClr val="FF0000"/>
                </a:solidFill>
                <a:sym typeface="宋体" pitchFamily="2" charset="-122"/>
              </a:rPr>
              <a:t>）</a:t>
            </a:r>
          </a:p>
          <a:p>
            <a:pPr marL="1200150" lvl="2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FF0000"/>
                </a:solidFill>
                <a:sym typeface="宋体" pitchFamily="2" charset="-122"/>
              </a:rPr>
              <a:t>最长公共子序列（</a:t>
            </a:r>
            <a:r>
              <a:rPr lang="en-US" altLang="zh-CN" sz="1800">
                <a:solidFill>
                  <a:srgbClr val="FF0000"/>
                </a:solidFill>
                <a:sym typeface="宋体" pitchFamily="2" charset="-122"/>
              </a:rPr>
              <a:t>LCS</a:t>
            </a:r>
            <a:r>
              <a:rPr lang="zh-CN" altLang="en-US" sz="1800">
                <a:solidFill>
                  <a:srgbClr val="FF0000"/>
                </a:solidFill>
                <a:sym typeface="宋体" pitchFamily="2" charset="-122"/>
              </a:rPr>
              <a:t>）</a:t>
            </a:r>
          </a:p>
          <a:p>
            <a:pPr marL="1200150" lvl="2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FF0000"/>
                </a:solidFill>
              </a:rPr>
              <a:t>背包前三讲（</a:t>
            </a:r>
            <a:r>
              <a:rPr lang="en-US" altLang="zh-CN" sz="1800">
                <a:solidFill>
                  <a:srgbClr val="FF0000"/>
                </a:solidFill>
              </a:rPr>
              <a:t>01</a:t>
            </a:r>
            <a:r>
              <a:rPr lang="zh-CN" altLang="en-US" sz="1800">
                <a:solidFill>
                  <a:srgbClr val="FF0000"/>
                </a:solidFill>
              </a:rPr>
              <a:t>背包，多重背包，完全背包）</a:t>
            </a:r>
          </a:p>
          <a:p>
            <a:pPr marL="742950" lvl="1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6B6BCE"/>
                </a:solidFill>
              </a:rPr>
              <a:t>区间</a:t>
            </a:r>
            <a:r>
              <a:rPr lang="en-US" altLang="zh-CN" sz="1800">
                <a:solidFill>
                  <a:srgbClr val="6B6BCE"/>
                </a:solidFill>
              </a:rPr>
              <a:t>DP</a:t>
            </a:r>
          </a:p>
          <a:p>
            <a:pPr marL="742950" lvl="1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6B6BCE"/>
                </a:solidFill>
                <a:sym typeface="宋体" pitchFamily="2" charset="-122"/>
              </a:rPr>
              <a:t>状压</a:t>
            </a:r>
            <a:r>
              <a:rPr lang="en-US" altLang="zh-CN" sz="1800">
                <a:solidFill>
                  <a:srgbClr val="6B6BCE"/>
                </a:solidFill>
                <a:sym typeface="宋体" pitchFamily="2" charset="-122"/>
              </a:rPr>
              <a:t>DP</a:t>
            </a:r>
          </a:p>
          <a:p>
            <a:pPr marL="742950" lvl="1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6B6BCE"/>
                </a:solidFill>
                <a:sym typeface="宋体" pitchFamily="2" charset="-122"/>
              </a:rPr>
              <a:t>数位</a:t>
            </a:r>
            <a:r>
              <a:rPr lang="en-US" altLang="zh-CN" sz="1800">
                <a:solidFill>
                  <a:srgbClr val="6B6BCE"/>
                </a:solidFill>
                <a:sym typeface="宋体" pitchFamily="2" charset="-122"/>
              </a:rPr>
              <a:t>DP</a:t>
            </a:r>
          </a:p>
          <a:p>
            <a:pPr marL="742950" lvl="1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6B6BCE"/>
                </a:solidFill>
                <a:sym typeface="宋体" pitchFamily="2" charset="-122"/>
              </a:rPr>
              <a:t>树形</a:t>
            </a:r>
            <a:r>
              <a:rPr lang="en-US" altLang="zh-CN" sz="1800">
                <a:solidFill>
                  <a:srgbClr val="6B6BCE"/>
                </a:solidFill>
                <a:sym typeface="宋体" pitchFamily="2" charset="-122"/>
              </a:rPr>
              <a:t>DP</a:t>
            </a:r>
          </a:p>
          <a:p>
            <a:pPr marL="742950" lvl="1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00B0F0"/>
                </a:solidFill>
              </a:rPr>
              <a:t>概率与期望</a:t>
            </a:r>
            <a:r>
              <a:rPr lang="en-US" altLang="zh-CN" sz="1800">
                <a:solidFill>
                  <a:srgbClr val="00B0F0"/>
                </a:solidFill>
              </a:rPr>
              <a:t>DP</a:t>
            </a:r>
          </a:p>
          <a:p>
            <a:pPr marL="742950" lvl="1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00B0F0"/>
                </a:solidFill>
              </a:rPr>
              <a:t>博弈</a:t>
            </a:r>
            <a:r>
              <a:rPr lang="en-US" altLang="zh-CN" sz="1800">
                <a:solidFill>
                  <a:srgbClr val="00B0F0"/>
                </a:solidFill>
              </a:rPr>
              <a:t>DP</a:t>
            </a:r>
          </a:p>
          <a:p>
            <a:pPr marL="742950" lvl="1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00B0F0"/>
                </a:solidFill>
              </a:rPr>
              <a:t>轮廓线</a:t>
            </a:r>
            <a:r>
              <a:rPr lang="en-US" altLang="zh-CN" sz="1800">
                <a:solidFill>
                  <a:srgbClr val="00B0F0"/>
                </a:solidFill>
              </a:rPr>
              <a:t>DP</a:t>
            </a:r>
          </a:p>
          <a:p>
            <a:pPr marL="285750" lvl="0" indent="-285750">
              <a:buFont typeface="Wingdings" charset="0"/>
              <a:buChar char="l"/>
            </a:pPr>
            <a:r>
              <a:rPr lang="zh-CN" altLang="en-US">
                <a:solidFill>
                  <a:srgbClr val="00B0F0"/>
                </a:solidFill>
              </a:rPr>
              <a:t>动态规划的优化</a:t>
            </a:r>
          </a:p>
          <a:p>
            <a:pPr marL="742950" lvl="1" indent="-285750" fontAlgn="base">
              <a:buFont typeface="Wingdings" charset="0"/>
              <a:buChar char="l"/>
            </a:pPr>
            <a:r>
              <a:rPr lang="zh-CN" altLang="en-US" sz="1800">
                <a:solidFill>
                  <a:srgbClr val="00B0F0"/>
                </a:solidFill>
              </a:rPr>
              <a:t>矩阵优化（基于矩阵快速幂的优化，如</a:t>
            </a:r>
            <a:r>
              <a:rPr lang="en-US" altLang="zh-CN" sz="1800">
                <a:solidFill>
                  <a:srgbClr val="00B0F0"/>
                </a:solidFill>
              </a:rPr>
              <a:t>fib</a:t>
            </a:r>
            <a:r>
              <a:rPr lang="zh-CN" altLang="en-US" sz="1800">
                <a:solidFill>
                  <a:srgbClr val="00B0F0"/>
                </a:solidFill>
              </a:rPr>
              <a:t>）</a:t>
            </a:r>
          </a:p>
          <a:p>
            <a:pPr marL="742950" lvl="1" indent="-285750" fontAlgn="base">
              <a:buFont typeface="Wingdings" charset="0"/>
              <a:buChar char="l"/>
            </a:pPr>
            <a:r>
              <a:rPr lang="zh-CN" altLang="zh-CN" sz="1800">
                <a:solidFill>
                  <a:srgbClr val="00B0F0"/>
                </a:solidFill>
              </a:rPr>
              <a:t>斜率优化（基于决策单调性的优化）</a:t>
            </a:r>
          </a:p>
          <a:p>
            <a:pPr marL="742950" lvl="1" indent="-285750" fontAlgn="base">
              <a:buFont typeface="Wingdings" charset="0"/>
              <a:buChar char="l"/>
            </a:pPr>
            <a:r>
              <a:rPr lang="zh-CN" altLang="zh-CN" sz="1800">
                <a:solidFill>
                  <a:srgbClr val="00B0F0"/>
                </a:solidFill>
                <a:sym typeface="宋体" pitchFamily="2" charset="-122"/>
              </a:rPr>
              <a:t>数据结构优化（比如线段树维护</a:t>
            </a:r>
            <a:r>
              <a:rPr lang="en-US" altLang="zh-CN" sz="1800">
                <a:solidFill>
                  <a:srgbClr val="00B0F0"/>
                </a:solidFill>
                <a:sym typeface="宋体" pitchFamily="2" charset="-122"/>
              </a:rPr>
              <a:t>DP</a:t>
            </a:r>
            <a:r>
              <a:rPr lang="zh-CN" altLang="en-US" sz="1800">
                <a:solidFill>
                  <a:srgbClr val="00B0F0"/>
                </a:solidFill>
                <a:sym typeface="宋体" pitchFamily="2" charset="-122"/>
              </a:rPr>
              <a:t>数组</a:t>
            </a:r>
            <a:r>
              <a:rPr lang="zh-CN" altLang="zh-CN" sz="1800">
                <a:solidFill>
                  <a:srgbClr val="00B0F0"/>
                </a:solidFill>
                <a:sym typeface="宋体" pitchFamily="2" charset="-122"/>
              </a:rPr>
              <a:t>）</a:t>
            </a:r>
          </a:p>
          <a:p>
            <a:pPr marL="742950" lvl="1" indent="-285750" fontAlgn="base">
              <a:buFont typeface="Wingdings" charset="0"/>
              <a:buChar char="l"/>
            </a:pPr>
            <a:endParaRPr lang="en-US" altLang="zh-CN" sz="1800">
              <a:solidFill>
                <a:srgbClr val="00B0F0"/>
              </a:solidFill>
            </a:endParaRPr>
          </a:p>
          <a:p>
            <a:pPr marL="285750" lvl="0" indent="-285750">
              <a:buFont typeface="Wingdings" charset="0"/>
              <a:buChar char="l"/>
            </a:pPr>
            <a:endParaRPr lang="en-US" altLang="zh-CN">
              <a:solidFill>
                <a:srgbClr val="00B0F0"/>
              </a:solidFill>
            </a:endParaRPr>
          </a:p>
        </p:txBody>
      </p:sp>
      <p:sp>
        <p:nvSpPr>
          <p:cNvPr id="1048583" name="文本框 1048582"/>
          <p:cNvSpPr txBox="1"/>
          <p:nvPr/>
        </p:nvSpPr>
        <p:spPr>
          <a:xfrm>
            <a:off x="6237287" y="696912"/>
            <a:ext cx="833437" cy="3683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/>
              <a:t>by zzy</a:t>
            </a:r>
          </a:p>
        </p:txBody>
      </p:sp>
      <p:sp>
        <p:nvSpPr>
          <p:cNvPr id="1048584" name="文本框 1048583"/>
          <p:cNvSpPr txBox="1"/>
          <p:nvPr/>
        </p:nvSpPr>
        <p:spPr>
          <a:xfrm>
            <a:off x="4216400" y="4289425"/>
            <a:ext cx="5092700" cy="89154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>
                <a:solidFill>
                  <a:srgbClr val="FF0000"/>
                </a:solidFill>
              </a:rPr>
              <a:t>红色的是目前重点要掌握的</a:t>
            </a:r>
            <a:r>
              <a:rPr lang="zh-CN" altLang="en-US"/>
              <a:t>，</a:t>
            </a:r>
          </a:p>
          <a:p>
            <a:pPr lvl="0"/>
            <a:r>
              <a:rPr lang="zh-CN" altLang="en-US">
                <a:solidFill>
                  <a:srgbClr val="6B6BCE"/>
                </a:solidFill>
              </a:rPr>
              <a:t>紫色的是希望大家在寒假期间掌握的（略讲）</a:t>
            </a:r>
          </a:p>
          <a:p>
            <a:pPr lvl="0"/>
            <a:r>
              <a:rPr lang="zh-CN" altLang="en-US">
                <a:solidFill>
                  <a:srgbClr val="00B0F0"/>
                </a:solidFill>
              </a:rPr>
              <a:t>蓝色的是留给大家在寒假后自行学习的（不讲）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标题 1048600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斐波那契数列</a:t>
            </a:r>
          </a:p>
        </p:txBody>
      </p:sp>
      <p:pic>
        <p:nvPicPr>
          <p:cNvPr id="2097154" name="内容占位符 2097153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457200" y="1600200"/>
            <a:ext cx="8229600" cy="5081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标题 104860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斐波那契数列</a:t>
            </a:r>
          </a:p>
        </p:txBody>
      </p:sp>
      <p:sp>
        <p:nvSpPr>
          <p:cNvPr id="1048603" name="内容占位符 104860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代码：</a:t>
            </a:r>
            <a:r>
              <a:rPr lang="en-US" altLang="zh-CN"/>
              <a:t>for</a:t>
            </a:r>
            <a:r>
              <a:rPr lang="en-GB" altLang="zh-CN"/>
              <a:t>(int i=2;i&lt;=n;i++)f[i]=f[i-1]+f[i-2];</a:t>
            </a:r>
          </a:p>
          <a:p>
            <a:pPr lvl="0"/>
            <a:r>
              <a:rPr lang="zh-CN" altLang="en-GB"/>
              <a:t>选拔赛第二场的第二题就是裸的斐波那契数列，只不过要取个模。</a:t>
            </a:r>
          </a:p>
          <a:p>
            <a:pPr lvl="0"/>
            <a:endParaRPr lang="zh-CN" altLang="en-GB"/>
          </a:p>
          <a:p>
            <a:pPr lvl="0"/>
            <a:r>
              <a:rPr lang="zh-CN" altLang="en-US"/>
              <a:t>斐波那契数列可以通过矩阵快速幂在</a:t>
            </a:r>
            <a:r>
              <a:rPr lang="en-US" altLang="zh-CN"/>
              <a:t>lgn</a:t>
            </a:r>
            <a:r>
              <a:rPr lang="zh-CN" altLang="en-US"/>
              <a:t>的时间内求出第</a:t>
            </a:r>
            <a:r>
              <a:rPr lang="en-US" altLang="zh-CN"/>
              <a:t>n</a:t>
            </a:r>
            <a:r>
              <a:rPr lang="zh-CN" altLang="en-US"/>
              <a:t>项的解。</a:t>
            </a:r>
          </a:p>
          <a:p>
            <a:pPr lvl="0"/>
            <a:r>
              <a:rPr lang="zh-CN" altLang="en-US"/>
              <a:t>这将会在明天的数学专题中详细介绍。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标题 1048603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最长递增子序列问题</a:t>
            </a:r>
          </a:p>
        </p:txBody>
      </p:sp>
      <p:sp>
        <p:nvSpPr>
          <p:cNvPr id="1048605" name="内容占位符 1048604"/>
          <p:cNvSpPr>
            <a:spLocks noGrp="1"/>
          </p:cNvSpPr>
          <p:nvPr>
            <p:ph idx="1"/>
          </p:nvPr>
        </p:nvSpPr>
        <p:spPr>
          <a:xfrm>
            <a:off x="457200" y="1600200"/>
            <a:ext cx="8475662" cy="510063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zh-CN"/>
              <a:t>最长递增子序列（longest increasing subsequence）问题是指，在一个给定的数值序列</a:t>
            </a:r>
            <a:r>
              <a:rPr lang="en-US" altLang="zh-CN"/>
              <a:t>A = </a:t>
            </a:r>
            <a:r>
              <a:rPr lang="zh-CN" altLang="en-US"/>
              <a:t>&lt;</a:t>
            </a:r>
            <a:r>
              <a:rPr lang="en-US" altLang="zh-CN"/>
              <a:t>a</a:t>
            </a:r>
            <a:r>
              <a:rPr lang="en-GB" altLang="en-US"/>
              <a:t>[1]</a:t>
            </a:r>
            <a:r>
              <a:rPr lang="zh-CN" altLang="en-US"/>
              <a:t>，</a:t>
            </a:r>
            <a:r>
              <a:rPr lang="en-GB" altLang="zh-CN"/>
              <a:t>a[</a:t>
            </a:r>
            <a:r>
              <a:rPr lang="zh-CN" altLang="en-US"/>
              <a:t>2</a:t>
            </a:r>
            <a:r>
              <a:rPr lang="en-GB" altLang="zh-CN"/>
              <a:t>]</a:t>
            </a:r>
            <a:r>
              <a:rPr lang="zh-CN" altLang="en-US"/>
              <a:t>，...，</a:t>
            </a:r>
            <a:r>
              <a:rPr lang="en-GB" altLang="zh-CN"/>
              <a:t>a[n]</a:t>
            </a:r>
            <a:r>
              <a:rPr lang="zh-CN" altLang="en-US"/>
              <a:t>&gt;</a:t>
            </a:r>
            <a:r>
              <a:rPr lang="zh-CN" altLang="zh-CN"/>
              <a:t>中，找到一个子序列，使得这个子序列元素的数值依次递增，并且这个子序列的长度尽可能地大。</a:t>
            </a:r>
          </a:p>
          <a:p>
            <a:pPr lvl="0"/>
            <a:r>
              <a:rPr lang="zh-CN" altLang="zh-CN"/>
              <a:t>为了解答方便，讲解时默认这个序列全都是正整数。</a:t>
            </a:r>
          </a:p>
          <a:p>
            <a:pPr lvl="0"/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标题 104860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最长递增子序列问题</a:t>
            </a:r>
          </a:p>
        </p:txBody>
      </p:sp>
      <p:sp>
        <p:nvSpPr>
          <p:cNvPr id="1048607" name="内容占位符 1048606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zh-CN">
                <a:sym typeface="宋体" pitchFamily="2" charset="-122"/>
              </a:rPr>
              <a:t>子序列的概念要和子串区别开来。</a:t>
            </a:r>
          </a:p>
          <a:p>
            <a:pPr lvl="0" rtl="0">
              <a:buFontTx/>
              <a:buNone/>
            </a:pPr>
            <a:r>
              <a:rPr lang="zh-CN" altLang="zh-CN">
                <a:sym typeface="宋体" pitchFamily="2" charset="-122"/>
              </a:rPr>
              <a:t>比如</a:t>
            </a:r>
            <a:r>
              <a:rPr lang="en-US" altLang="zh-CN">
                <a:sym typeface="宋体" pitchFamily="2" charset="-122"/>
              </a:rPr>
              <a:t>1234567</a:t>
            </a:r>
            <a:r>
              <a:rPr lang="zh-CN" altLang="en-US">
                <a:sym typeface="宋体" pitchFamily="2" charset="-122"/>
              </a:rPr>
              <a:t>中</a:t>
            </a:r>
          </a:p>
          <a:p>
            <a:pPr lvl="0" rtl="0">
              <a:buFontTx/>
              <a:buNone/>
            </a:pPr>
            <a:r>
              <a:rPr lang="en-US" altLang="zh-CN">
                <a:sym typeface="宋体" pitchFamily="2" charset="-122"/>
              </a:rPr>
              <a:t>1357</a:t>
            </a:r>
            <a:r>
              <a:rPr lang="zh-CN" altLang="en-US">
                <a:sym typeface="宋体" pitchFamily="2" charset="-122"/>
              </a:rPr>
              <a:t>是子序列，是不连续的。</a:t>
            </a:r>
          </a:p>
          <a:p>
            <a:pPr lvl="0" rtl="0">
              <a:buFontTx/>
              <a:buNone/>
            </a:pPr>
            <a:r>
              <a:rPr lang="en-US" altLang="zh-CN">
                <a:sym typeface="宋体" pitchFamily="2" charset="-122"/>
              </a:rPr>
              <a:t>1234</a:t>
            </a:r>
            <a:r>
              <a:rPr lang="zh-CN" altLang="en-US">
                <a:sym typeface="宋体" pitchFamily="2" charset="-122"/>
              </a:rPr>
              <a:t>是子串，是连续的。</a:t>
            </a:r>
          </a:p>
          <a:p>
            <a:pPr lvl="0" rtl="0">
              <a:buFontTx/>
              <a:buNone/>
            </a:pPr>
            <a:endParaRPr lang="zh-CN" altLang="en-US"/>
          </a:p>
          <a:p>
            <a:pPr lvl="0" rtl="0">
              <a:buFontTx/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标题 1048607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最长递增子序列问题</a:t>
            </a:r>
          </a:p>
        </p:txBody>
      </p:sp>
      <p:sp>
        <p:nvSpPr>
          <p:cNvPr id="1048609" name="内容占位符 1048608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 dirty="0"/>
              <a:t>定义</a:t>
            </a:r>
            <a:r>
              <a:rPr lang="en-US" altLang="zh-CN" dirty="0"/>
              <a:t>DP[</a:t>
            </a:r>
            <a:r>
              <a:rPr lang="en-GB" altLang="en-US" dirty="0"/>
              <a:t>x</a:t>
            </a:r>
            <a:r>
              <a:rPr lang="en-US" altLang="zh-CN" dirty="0"/>
              <a:t>]</a:t>
            </a:r>
            <a:r>
              <a:rPr lang="zh-CN" altLang="en-US" dirty="0"/>
              <a:t>为，</a:t>
            </a:r>
            <a:r>
              <a:rPr lang="zh-CN" altLang="en-US" dirty="0">
                <a:solidFill>
                  <a:srgbClr val="FF0000"/>
                </a:solidFill>
              </a:rPr>
              <a:t>以</a:t>
            </a:r>
            <a:r>
              <a:rPr lang="en-GB" altLang="zh-CN" dirty="0">
                <a:solidFill>
                  <a:srgbClr val="FF0000"/>
                </a:solidFill>
              </a:rPr>
              <a:t>x</a:t>
            </a:r>
            <a:r>
              <a:rPr lang="zh-CN" altLang="en-US" dirty="0">
                <a:solidFill>
                  <a:srgbClr val="FF0000"/>
                </a:solidFill>
              </a:rPr>
              <a:t>这个数结尾</a:t>
            </a:r>
            <a:r>
              <a:rPr lang="zh-CN" altLang="en-US" dirty="0"/>
              <a:t>的子序列的最长长度。</a:t>
            </a:r>
          </a:p>
          <a:p>
            <a:pPr lvl="0" rtl="0">
              <a:buFontTx/>
              <a:buNone/>
            </a:pPr>
            <a:r>
              <a:rPr lang="zh-CN" altLang="zh-CN" dirty="0"/>
              <a:t>那么</a:t>
            </a:r>
            <a:r>
              <a:rPr lang="en-US" altLang="zh-CN" dirty="0"/>
              <a:t>DP[</a:t>
            </a:r>
            <a:r>
              <a:rPr lang="en-GB" altLang="en-US" dirty="0"/>
              <a:t>x</a:t>
            </a:r>
            <a:r>
              <a:rPr lang="en-US" altLang="zh-CN" dirty="0"/>
              <a:t>]</a:t>
            </a:r>
            <a:r>
              <a:rPr lang="zh-CN" altLang="en-US" dirty="0"/>
              <a:t>则可以分解成</a:t>
            </a:r>
            <a:r>
              <a:rPr lang="en-US" altLang="zh-CN" dirty="0"/>
              <a:t>DP[1]</a:t>
            </a:r>
            <a:r>
              <a:rPr lang="zh-CN" altLang="en-US" dirty="0"/>
              <a:t>到</a:t>
            </a:r>
            <a:r>
              <a:rPr lang="en-US" altLang="zh-CN" dirty="0"/>
              <a:t>DP[</a:t>
            </a:r>
            <a:r>
              <a:rPr lang="en-GB" altLang="en-US" dirty="0"/>
              <a:t>x</a:t>
            </a:r>
            <a:r>
              <a:rPr lang="en-US" altLang="zh-CN" dirty="0"/>
              <a:t>-1]</a:t>
            </a:r>
            <a:r>
              <a:rPr lang="zh-CN" altLang="en-US" dirty="0"/>
              <a:t>共</a:t>
            </a:r>
            <a:r>
              <a:rPr lang="en-GB" altLang="zh-CN" dirty="0"/>
              <a:t>x</a:t>
            </a:r>
            <a:r>
              <a:rPr lang="en-US" altLang="zh-CN" dirty="0"/>
              <a:t>-1</a:t>
            </a:r>
            <a:r>
              <a:rPr lang="zh-CN" altLang="en-US" dirty="0"/>
              <a:t>个子问题。</a:t>
            </a:r>
          </a:p>
          <a:p>
            <a:pPr lvl="0" rtl="0">
              <a:buFontTx/>
              <a:buNone/>
            </a:pPr>
            <a:r>
              <a:rPr lang="zh-CN" altLang="en-US" dirty="0"/>
              <a:t>状态转移方程为</a:t>
            </a:r>
          </a:p>
          <a:p>
            <a:pPr lvl="0" rtl="0">
              <a:buFontTx/>
              <a:buNone/>
            </a:pPr>
            <a:r>
              <a:rPr lang="en-US" altLang="zh-CN" dirty="0"/>
              <a:t>DP[</a:t>
            </a:r>
            <a:r>
              <a:rPr lang="en-GB" altLang="en-US" dirty="0"/>
              <a:t>x</a:t>
            </a:r>
            <a:r>
              <a:rPr lang="en-US" altLang="zh-CN" dirty="0"/>
              <a:t>]=m</a:t>
            </a:r>
            <a:r>
              <a:rPr lang="en-GB" altLang="en-US" dirty="0" err="1"/>
              <a:t>ax</a:t>
            </a:r>
            <a:r>
              <a:rPr lang="en-US" altLang="zh-CN" baseline="-25000" dirty="0"/>
              <a:t>1&lt;=j&lt;=</a:t>
            </a:r>
            <a:r>
              <a:rPr lang="en-GB" altLang="en-US" baseline="-25000" dirty="0"/>
              <a:t>x</a:t>
            </a:r>
            <a:r>
              <a:rPr lang="en-US" altLang="zh-CN" baseline="-25000" dirty="0"/>
              <a:t>-1</a:t>
            </a:r>
            <a:r>
              <a:rPr lang="en-US" altLang="zh-CN" dirty="0"/>
              <a:t>(DP[j]+1)</a:t>
            </a:r>
          </a:p>
          <a:p>
            <a:pPr lvl="0" rtl="0">
              <a:buFontTx/>
              <a:buNone/>
            </a:pPr>
            <a:r>
              <a:rPr lang="zh-CN" altLang="zh-CN" dirty="0"/>
              <a:t>我们只需要</a:t>
            </a:r>
            <a:r>
              <a:rPr lang="en-US" altLang="zh-CN" dirty="0"/>
              <a:t>for</a:t>
            </a:r>
            <a:r>
              <a:rPr lang="zh-CN" altLang="en-US" dirty="0"/>
              <a:t>一遍</a:t>
            </a:r>
            <a:r>
              <a:rPr lang="en-US" altLang="zh-CN" dirty="0"/>
              <a:t>a[</a:t>
            </a:r>
            <a:r>
              <a:rPr lang="en-US" altLang="zh-CN" dirty="0" err="1"/>
              <a:t>i</a:t>
            </a:r>
            <a:r>
              <a:rPr lang="en-US" altLang="zh-CN" dirty="0"/>
              <a:t>]</a:t>
            </a:r>
            <a:r>
              <a:rPr lang="zh-CN" altLang="en-US" dirty="0"/>
              <a:t>，更新</a:t>
            </a:r>
            <a:r>
              <a:rPr lang="en-US" altLang="zh-CN" dirty="0"/>
              <a:t>DP[a[</a:t>
            </a:r>
            <a:r>
              <a:rPr lang="en-US" altLang="zh-CN" dirty="0" err="1"/>
              <a:t>i</a:t>
            </a:r>
            <a:r>
              <a:rPr lang="en-US" altLang="zh-CN" dirty="0"/>
              <a:t>]]</a:t>
            </a:r>
          </a:p>
          <a:p>
            <a:pPr lvl="0" rtl="0">
              <a:buFontTx/>
              <a:buNone/>
            </a:pPr>
            <a:r>
              <a:rPr lang="zh-CN" altLang="en-US" dirty="0"/>
              <a:t>我们接下来来看一个例子。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标题 1048609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最长递增子序列问题</a:t>
            </a:r>
          </a:p>
        </p:txBody>
      </p:sp>
      <p:sp>
        <p:nvSpPr>
          <p:cNvPr id="1048611" name="内容占位符 1048610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比如序列，</a:t>
            </a:r>
            <a:r>
              <a:rPr lang="en-US" altLang="zh-CN"/>
              <a:t>1 2 8 5 7 4 3 6 9</a:t>
            </a:r>
          </a:p>
          <a:p>
            <a:pPr lvl="0"/>
            <a:r>
              <a:rPr lang="zh-CN" altLang="zh-CN"/>
              <a:t>位置为</a:t>
            </a:r>
            <a:r>
              <a:rPr lang="en-US" altLang="zh-CN"/>
              <a:t>i</a:t>
            </a:r>
            <a:r>
              <a:rPr lang="zh-CN" altLang="en-US"/>
              <a:t>的时候，更新的值是</a:t>
            </a:r>
            <a:r>
              <a:rPr lang="en-US" altLang="zh-CN"/>
              <a:t>DP[a[i]]</a:t>
            </a:r>
          </a:p>
          <a:p>
            <a:pPr lvl="0"/>
            <a:endParaRPr lang="en-US" altLang="zh-CN"/>
          </a:p>
        </p:txBody>
      </p:sp>
      <p:pic>
        <p:nvPicPr>
          <p:cNvPr id="2097155" name="图片 2097154"/>
          <p:cNvPicPr>
            <a:picLocks/>
          </p:cNvPicPr>
          <p:nvPr/>
        </p:nvPicPr>
        <p:blipFill>
          <a:blip r:embed="rId2"/>
          <a:srcRect t="2989" r="714"/>
          <a:stretch>
            <a:fillRect/>
          </a:stretch>
        </p:blipFill>
        <p:spPr>
          <a:xfrm>
            <a:off x="683568" y="2708920"/>
            <a:ext cx="6795095" cy="3194744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/>
              <p14:cNvContentPartPr/>
              <p14:nvPr/>
            </p14:nvContentPartPr>
            <p14:xfrm>
              <a:off x="3196800" y="2784240"/>
              <a:ext cx="2372400" cy="2595960"/>
            </p14:xfrm>
          </p:contentPart>
        </mc:Choice>
        <mc:Fallback>
          <p:pic>
            <p:nvPicPr>
              <p:cNvPr id="2" name="墨迹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87440" y="2774880"/>
                <a:ext cx="2391120" cy="26146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标题 104861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 dirty="0">
                <a:sym typeface="宋体" pitchFamily="2" charset="-122"/>
              </a:rPr>
              <a:t>最长递增子序列问题</a:t>
            </a:r>
          </a:p>
        </p:txBody>
      </p:sp>
      <p:sp>
        <p:nvSpPr>
          <p:cNvPr id="1048613" name="矩形 1048612"/>
          <p:cNvSpPr/>
          <p:nvPr/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marL="342900" lvl="0" indent="-342900">
              <a:spcBef>
                <a:spcPct val="20000"/>
              </a:spcBef>
              <a:buFontTx/>
              <a:buChar char="•"/>
            </a:pPr>
            <a:r>
              <a:rPr lang="zh-CN" altLang="en-US" sz="3200"/>
              <a:t>上页的代码</a:t>
            </a:r>
          </a:p>
          <a:p>
            <a:pPr marL="342900" lvl="0" indent="-342900">
              <a:spcBef>
                <a:spcPct val="20000"/>
              </a:spcBef>
              <a:buFontTx/>
              <a:buChar char="•"/>
            </a:pPr>
            <a:endParaRPr lang="en-US" altLang="zh-CN" sz="3200"/>
          </a:p>
        </p:txBody>
      </p:sp>
      <p:pic>
        <p:nvPicPr>
          <p:cNvPr id="2097156" name="图片 2097155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50937" y="2332037"/>
            <a:ext cx="6085359" cy="3401219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墨迹 1"/>
              <p14:cNvContentPartPr/>
              <p14:nvPr/>
            </p14:nvContentPartPr>
            <p14:xfrm>
              <a:off x="2921760" y="3463200"/>
              <a:ext cx="1710720" cy="189360"/>
            </p14:xfrm>
          </p:contentPart>
        </mc:Choice>
        <mc:Fallback>
          <p:pic>
            <p:nvPicPr>
              <p:cNvPr id="2" name="墨迹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12400" y="3453840"/>
                <a:ext cx="1729440" cy="2080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979712" y="692696"/>
            <a:ext cx="56166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dirty="0">
                <a:sym typeface="宋体" pitchFamily="2" charset="-122"/>
              </a:rPr>
              <a:t>最长递增子序列问题</a:t>
            </a:r>
            <a:endParaRPr lang="zh-CN" altLang="en-US" sz="3600" dirty="0"/>
          </a:p>
        </p:txBody>
      </p:sp>
      <p:sp>
        <p:nvSpPr>
          <p:cNvPr id="4" name="文本框 3"/>
          <p:cNvSpPr txBox="1"/>
          <p:nvPr/>
        </p:nvSpPr>
        <p:spPr>
          <a:xfrm>
            <a:off x="755576" y="1772816"/>
            <a:ext cx="72728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600" dirty="0" smtClean="0"/>
              <a:t>前面讲的复杂度是</a:t>
            </a:r>
            <a:r>
              <a:rPr lang="en-US" altLang="zh-CN" sz="3600" dirty="0" smtClean="0"/>
              <a:t>n</a:t>
            </a:r>
            <a:r>
              <a:rPr lang="zh-CN" altLang="en-US" sz="3600" dirty="0" smtClean="0"/>
              <a:t>*值域，这里还有一个</a:t>
            </a:r>
            <a:r>
              <a:rPr lang="en-US" altLang="zh-CN" sz="3600" dirty="0" smtClean="0"/>
              <a:t>n^2</a:t>
            </a:r>
            <a:r>
              <a:rPr lang="zh-CN" altLang="en-US" sz="3600" dirty="0" smtClean="0"/>
              <a:t>做法，定义</a:t>
            </a:r>
            <a:r>
              <a:rPr lang="en-US" altLang="zh-CN" sz="3600" dirty="0"/>
              <a:t>DP[</a:t>
            </a:r>
            <a:r>
              <a:rPr lang="en-GB" altLang="en-US" sz="3600" dirty="0"/>
              <a:t>x</a:t>
            </a:r>
            <a:r>
              <a:rPr lang="en-US" altLang="zh-CN" sz="3600" dirty="0"/>
              <a:t>]</a:t>
            </a:r>
            <a:r>
              <a:rPr lang="zh-CN" altLang="en-US" sz="3600" dirty="0"/>
              <a:t>为，</a:t>
            </a:r>
            <a:r>
              <a:rPr lang="zh-CN" altLang="en-US" sz="3600" dirty="0" smtClean="0">
                <a:solidFill>
                  <a:srgbClr val="FF0000"/>
                </a:solidFill>
              </a:rPr>
              <a:t>以</a:t>
            </a:r>
            <a:r>
              <a:rPr lang="en-GB" altLang="zh-CN" sz="3600" dirty="0" smtClean="0">
                <a:solidFill>
                  <a:srgbClr val="FF0000"/>
                </a:solidFill>
              </a:rPr>
              <a:t>a[</a:t>
            </a:r>
            <a:r>
              <a:rPr lang="en-GB" altLang="zh-CN" sz="3600" dirty="0" err="1" smtClean="0">
                <a:solidFill>
                  <a:srgbClr val="FF0000"/>
                </a:solidFill>
              </a:rPr>
              <a:t>i</a:t>
            </a:r>
            <a:r>
              <a:rPr lang="en-GB" altLang="zh-CN" sz="3600" dirty="0" smtClean="0">
                <a:solidFill>
                  <a:srgbClr val="FF0000"/>
                </a:solidFill>
              </a:rPr>
              <a:t>]</a:t>
            </a:r>
            <a:r>
              <a:rPr lang="zh-CN" altLang="en-US" sz="3600" dirty="0" smtClean="0">
                <a:solidFill>
                  <a:srgbClr val="FF0000"/>
                </a:solidFill>
              </a:rPr>
              <a:t>这</a:t>
            </a:r>
            <a:r>
              <a:rPr lang="zh-CN" altLang="en-US" sz="3600" dirty="0">
                <a:solidFill>
                  <a:srgbClr val="FF0000"/>
                </a:solidFill>
              </a:rPr>
              <a:t>个数结尾</a:t>
            </a:r>
            <a:r>
              <a:rPr lang="zh-CN" altLang="en-US" sz="3600" dirty="0"/>
              <a:t>的子序列的最长长度</a:t>
            </a:r>
            <a:r>
              <a:rPr lang="zh-CN" altLang="en-US" sz="3600" dirty="0" smtClean="0"/>
              <a:t>。讲课讲了</a:t>
            </a:r>
            <a:r>
              <a:rPr lang="en-US" altLang="zh-CN" sz="3600" dirty="0" smtClean="0"/>
              <a:t>(</a:t>
            </a:r>
            <a:r>
              <a:rPr lang="zh-CN" altLang="en-US" sz="3600" dirty="0" smtClean="0"/>
              <a:t>当时打的代码边界没确定</a:t>
            </a:r>
            <a:r>
              <a:rPr lang="en-US" altLang="zh-CN" sz="3600" dirty="0" smtClean="0"/>
              <a:t>)</a:t>
            </a:r>
            <a:r>
              <a:rPr lang="zh-CN" altLang="en-US" sz="3600" dirty="0" smtClean="0"/>
              <a:t>，大家也可以自己搜索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400697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标题 1048613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最长递增子序列问题</a:t>
            </a:r>
          </a:p>
        </p:txBody>
      </p:sp>
      <p:sp>
        <p:nvSpPr>
          <p:cNvPr id="1048615" name="内容占位符 1048614"/>
          <p:cNvSpPr>
            <a:spLocks noGrp="1"/>
          </p:cNvSpPr>
          <p:nvPr>
            <p:ph idx="1"/>
          </p:nvPr>
        </p:nvSpPr>
        <p:spPr>
          <a:xfrm>
            <a:off x="457200" y="1417637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 sz="2800"/>
              <a:t>之前讲的朴素的</a:t>
            </a:r>
            <a:r>
              <a:rPr lang="en-US" altLang="zh-CN" sz="2800"/>
              <a:t>DP</a:t>
            </a:r>
            <a:r>
              <a:rPr lang="zh-CN" altLang="en-US" sz="2800"/>
              <a:t>的时间复杂度是</a:t>
            </a:r>
            <a:r>
              <a:rPr lang="en-US" altLang="zh-CN" sz="2800"/>
              <a:t>N^2</a:t>
            </a:r>
          </a:p>
          <a:p>
            <a:pPr lvl="0"/>
            <a:r>
              <a:rPr lang="zh-CN" altLang="en-US" sz="2800"/>
              <a:t>最长递增子序列有一个</a:t>
            </a:r>
            <a:r>
              <a:rPr lang="en-US" altLang="zh-CN" sz="2800"/>
              <a:t>NlgN</a:t>
            </a:r>
            <a:r>
              <a:rPr lang="zh-CN" altLang="en-US" sz="2800"/>
              <a:t>的基于单调性的优化做法。</a:t>
            </a:r>
          </a:p>
          <a:p>
            <a:pPr lvl="0"/>
            <a:r>
              <a:rPr lang="zh-CN" altLang="zh-CN" sz="2800"/>
              <a:t>定义</a:t>
            </a:r>
            <a:r>
              <a:rPr lang="en-US" altLang="zh-CN" sz="2800"/>
              <a:t>DP[x]</a:t>
            </a:r>
            <a:r>
              <a:rPr lang="zh-CN" altLang="en-US" sz="2800"/>
              <a:t>为</a:t>
            </a:r>
            <a:r>
              <a:rPr lang="zh-CN" altLang="en-US" sz="2800">
                <a:solidFill>
                  <a:srgbClr val="FF0000"/>
                </a:solidFill>
              </a:rPr>
              <a:t>长度为</a:t>
            </a:r>
            <a:r>
              <a:rPr lang="en-US" altLang="zh-CN" sz="2800">
                <a:solidFill>
                  <a:srgbClr val="FF0000"/>
                </a:solidFill>
              </a:rPr>
              <a:t>x</a:t>
            </a:r>
            <a:r>
              <a:rPr lang="zh-CN" altLang="en-US" sz="2800">
                <a:solidFill>
                  <a:srgbClr val="FF0000"/>
                </a:solidFill>
              </a:rPr>
              <a:t>的递增子序列的最小末尾。</a:t>
            </a:r>
            <a:r>
              <a:rPr lang="zh-CN" altLang="en-US" sz="2800"/>
              <a:t>则</a:t>
            </a:r>
            <a:r>
              <a:rPr lang="en-US" altLang="zh-CN" sz="2800"/>
              <a:t>DP</a:t>
            </a:r>
            <a:r>
              <a:rPr lang="zh-CN" altLang="en-US" sz="2800"/>
              <a:t>数组是单调的。</a:t>
            </a:r>
            <a:r>
              <a:rPr lang="en-US" altLang="zh-CN" sz="2800"/>
              <a:t>for i,</a:t>
            </a:r>
            <a:r>
              <a:rPr lang="zh-CN" altLang="en-US" sz="2800"/>
              <a:t>每次二分找到最大的</a:t>
            </a:r>
            <a:r>
              <a:rPr lang="en-US" altLang="zh-CN" sz="2800"/>
              <a:t>x</a:t>
            </a:r>
            <a:r>
              <a:rPr lang="zh-CN" altLang="en-US" sz="2800"/>
              <a:t>使得</a:t>
            </a:r>
            <a:r>
              <a:rPr lang="en-US" altLang="zh-CN" sz="2800"/>
              <a:t>DP[x]&lt;a[i],</a:t>
            </a:r>
            <a:r>
              <a:rPr lang="zh-CN" altLang="en-US" sz="2800"/>
              <a:t>尝试更新</a:t>
            </a:r>
            <a:r>
              <a:rPr lang="en-US" altLang="zh-CN" sz="2800"/>
              <a:t>DP[x+1]</a:t>
            </a:r>
            <a:r>
              <a:rPr lang="zh-CN" altLang="en-US" sz="2800"/>
              <a:t>。</a:t>
            </a:r>
          </a:p>
          <a:p>
            <a:pPr lvl="0"/>
            <a:r>
              <a:rPr lang="zh-CN" altLang="en-US" sz="2800"/>
              <a:t>但这个做法个人感觉更像是贪心</a:t>
            </a:r>
            <a:r>
              <a:rPr lang="en-US" altLang="zh-CN" sz="2800"/>
              <a:t>+</a:t>
            </a:r>
            <a:r>
              <a:rPr lang="zh-CN" altLang="en-US" sz="2800"/>
              <a:t>二分来维护一个单调数组，所以这里就不在</a:t>
            </a:r>
            <a:r>
              <a:rPr lang="en-US" altLang="zh-CN" sz="2800"/>
              <a:t>DP</a:t>
            </a:r>
            <a:r>
              <a:rPr lang="zh-CN" altLang="en-US" sz="2800"/>
              <a:t>专题详细讲了，但是这个优化</a:t>
            </a:r>
            <a:r>
              <a:rPr lang="zh-CN" altLang="en-US" sz="2800">
                <a:solidFill>
                  <a:srgbClr val="FF0000"/>
                </a:solidFill>
              </a:rPr>
              <a:t>很重要</a:t>
            </a:r>
            <a:r>
              <a:rPr lang="zh-CN" altLang="en-US" sz="2800"/>
              <a:t>，很多题目会用到</a:t>
            </a:r>
            <a:r>
              <a:rPr lang="en-US" altLang="zh-CN" sz="2800"/>
              <a:t>NlgN</a:t>
            </a:r>
            <a:r>
              <a:rPr lang="zh-CN" altLang="en-US" sz="2800"/>
              <a:t>的</a:t>
            </a:r>
            <a:r>
              <a:rPr lang="en-US" altLang="zh-CN" sz="2800"/>
              <a:t>LIS</a:t>
            </a:r>
            <a:r>
              <a:rPr lang="zh-CN" altLang="en-US" sz="2800"/>
              <a:t>。</a:t>
            </a:r>
          </a:p>
          <a:p>
            <a:pPr lvl="0"/>
            <a:r>
              <a:rPr lang="zh-CN" altLang="en-US" sz="2800"/>
              <a:t>大家可自行想一想，或者自行搜索。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标题 104861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最长公共子序列问题</a:t>
            </a:r>
          </a:p>
        </p:txBody>
      </p:sp>
      <p:sp>
        <p:nvSpPr>
          <p:cNvPr id="1048617" name="内容占位符 1048616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最长公共子序列问题（Longest Common Subsequence problem）：给定两个序列X = &lt;x</a:t>
            </a:r>
            <a:r>
              <a:rPr lang="en-GB" altLang="zh-CN"/>
              <a:t>[</a:t>
            </a:r>
            <a:r>
              <a:rPr lang="zh-CN" altLang="en-US"/>
              <a:t>1</a:t>
            </a:r>
            <a:r>
              <a:rPr lang="en-GB" altLang="zh-CN"/>
              <a:t>]</a:t>
            </a:r>
            <a:r>
              <a:rPr lang="zh-CN" altLang="en-US"/>
              <a:t>，x</a:t>
            </a:r>
            <a:r>
              <a:rPr lang="en-GB" altLang="zh-CN"/>
              <a:t>[</a:t>
            </a:r>
            <a:r>
              <a:rPr lang="zh-CN" altLang="en-US"/>
              <a:t>2</a:t>
            </a:r>
            <a:r>
              <a:rPr lang="en-GB" altLang="zh-CN"/>
              <a:t>]</a:t>
            </a:r>
            <a:r>
              <a:rPr lang="zh-CN" altLang="en-US"/>
              <a:t>，...，x</a:t>
            </a:r>
            <a:r>
              <a:rPr lang="en-GB" altLang="zh-CN"/>
              <a:t>[</a:t>
            </a:r>
            <a:r>
              <a:rPr lang="zh-CN" altLang="en-US"/>
              <a:t>m</a:t>
            </a:r>
            <a:r>
              <a:rPr lang="en-GB" altLang="zh-CN"/>
              <a:t>]</a:t>
            </a:r>
            <a:r>
              <a:rPr lang="zh-CN" altLang="en-US"/>
              <a:t>&gt;和Y = &lt;y</a:t>
            </a:r>
            <a:r>
              <a:rPr lang="en-GB" altLang="zh-CN"/>
              <a:t>[</a:t>
            </a:r>
            <a:r>
              <a:rPr lang="zh-CN" altLang="en-US"/>
              <a:t>1</a:t>
            </a:r>
            <a:r>
              <a:rPr lang="en-GB" altLang="zh-CN"/>
              <a:t>]</a:t>
            </a:r>
            <a:r>
              <a:rPr lang="zh-CN" altLang="en-US"/>
              <a:t>，y</a:t>
            </a:r>
            <a:r>
              <a:rPr lang="en-GB" altLang="zh-CN"/>
              <a:t>[</a:t>
            </a:r>
            <a:r>
              <a:rPr lang="zh-CN" altLang="en-US"/>
              <a:t>2</a:t>
            </a:r>
            <a:r>
              <a:rPr lang="en-GB" altLang="zh-CN"/>
              <a:t>]</a:t>
            </a:r>
            <a:r>
              <a:rPr lang="zh-CN" altLang="en-US"/>
              <a:t>，...，y</a:t>
            </a:r>
            <a:r>
              <a:rPr lang="en-GB" altLang="zh-CN"/>
              <a:t>[</a:t>
            </a:r>
            <a:r>
              <a:rPr lang="zh-CN" altLang="en-US"/>
              <a:t>n</a:t>
            </a:r>
            <a:r>
              <a:rPr lang="en-GB" altLang="zh-CN"/>
              <a:t>]</a:t>
            </a:r>
            <a:r>
              <a:rPr lang="zh-CN" altLang="en-US"/>
              <a:t>&gt;，求X和Y长度最长的公共子序列。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5" name="标题 1048584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前言</a:t>
            </a:r>
          </a:p>
        </p:txBody>
      </p:sp>
      <p:sp>
        <p:nvSpPr>
          <p:cNvPr id="1048586" name="内容占位符 1048585"/>
          <p:cNvSpPr>
            <a:spLocks noGrp="1"/>
          </p:cNvSpPr>
          <p:nvPr>
            <p:ph idx="1"/>
          </p:nvPr>
        </p:nvSpPr>
        <p:spPr>
          <a:xfrm>
            <a:off x="457200" y="1127125"/>
            <a:ext cx="8293100" cy="52641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 sz="2800"/>
              <a:t>因为寒假集训的时间太短了，但是</a:t>
            </a:r>
            <a:r>
              <a:rPr lang="en-US" altLang="zh-CN" sz="2800"/>
              <a:t>acm</a:t>
            </a:r>
            <a:r>
              <a:rPr lang="zh-CN" altLang="en-US" sz="2800"/>
              <a:t>中很有趣的算法太多了，所以这里只能简单的讲述了。</a:t>
            </a:r>
          </a:p>
          <a:p>
            <a:pPr lvl="0"/>
            <a:r>
              <a:rPr lang="zh-CN" altLang="en-US" sz="2800"/>
              <a:t>由于时间有限，内容也比较概括，大多都给了思想而没有给代码，所以这份</a:t>
            </a:r>
            <a:r>
              <a:rPr lang="en-US" altLang="zh-CN" sz="2800"/>
              <a:t>ppt</a:t>
            </a:r>
            <a:r>
              <a:rPr lang="zh-CN" altLang="en-US" sz="2800"/>
              <a:t>大体起着大纲的作用，让大家知道</a:t>
            </a:r>
            <a:r>
              <a:rPr lang="en-US" altLang="zh-CN" sz="2800"/>
              <a:t>DP</a:t>
            </a:r>
            <a:r>
              <a:rPr lang="zh-CN" altLang="en-US" sz="2800"/>
              <a:t>这块知识它有什么内容，方便大家日后自行上网学习。</a:t>
            </a:r>
          </a:p>
          <a:p>
            <a:pPr lvl="0"/>
            <a:r>
              <a:rPr lang="zh-CN" altLang="en-US" sz="2800"/>
              <a:t>这份</a:t>
            </a:r>
            <a:r>
              <a:rPr lang="en-US" altLang="zh-CN" sz="2800"/>
              <a:t>ppt</a:t>
            </a:r>
            <a:r>
              <a:rPr lang="zh-CN" altLang="en-US" sz="2800"/>
              <a:t>的内容大家可以花</a:t>
            </a:r>
            <a:r>
              <a:rPr lang="zh-CN" altLang="en-US" sz="2800">
                <a:solidFill>
                  <a:srgbClr val="FF0000"/>
                </a:solidFill>
              </a:rPr>
              <a:t>一个寒假</a:t>
            </a:r>
            <a:r>
              <a:rPr lang="zh-CN" altLang="en-US" sz="2800"/>
              <a:t>乃至更久的时间去吸收它。</a:t>
            </a:r>
          </a:p>
          <a:p>
            <a:pPr lvl="0"/>
            <a:r>
              <a:rPr lang="zh-CN" altLang="en-US" sz="2800"/>
              <a:t>如果布置的课后习题不会做可以自行上网去搜</a:t>
            </a:r>
          </a:p>
          <a:p>
            <a:pPr lvl="0"/>
            <a:r>
              <a:rPr lang="zh-CN" altLang="en-US" sz="2800"/>
              <a:t>比如</a:t>
            </a:r>
          </a:p>
          <a:p>
            <a:pPr lvl="0"/>
            <a:endParaRPr lang="zh-CN" altLang="en-US" sz="2800"/>
          </a:p>
          <a:p>
            <a:pPr lvl="0"/>
            <a:r>
              <a:rPr lang="zh-CN" altLang="en-US" sz="2800"/>
              <a:t>只需搜索</a:t>
            </a:r>
            <a:r>
              <a:rPr lang="en-US" altLang="zh-CN" sz="2800"/>
              <a:t>HDU-2602</a:t>
            </a:r>
            <a:r>
              <a:rPr lang="zh-CN" altLang="en-US" sz="2800"/>
              <a:t>即可</a:t>
            </a:r>
          </a:p>
        </p:txBody>
      </p:sp>
      <p:pic>
        <p:nvPicPr>
          <p:cNvPr id="2097152" name="图片 2097151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98650" y="5478462"/>
            <a:ext cx="3292475" cy="617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标题 1048617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最长公共子序列问题</a:t>
            </a:r>
          </a:p>
        </p:txBody>
      </p:sp>
      <p:sp>
        <p:nvSpPr>
          <p:cNvPr id="1048619" name="内容占位符 1048618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 dirty="0"/>
              <a:t>定义</a:t>
            </a:r>
            <a:r>
              <a:rPr lang="en-US" altLang="zh-CN" dirty="0"/>
              <a:t>DP</a:t>
            </a:r>
            <a:r>
              <a:rPr lang="en-GB" altLang="en-US" dirty="0"/>
              <a:t>[</a:t>
            </a:r>
            <a:r>
              <a:rPr lang="en-GB" altLang="en-US" dirty="0" err="1"/>
              <a:t>i</a:t>
            </a:r>
            <a:r>
              <a:rPr lang="en-GB" altLang="en-US" dirty="0"/>
              <a:t>][j]</a:t>
            </a:r>
            <a:r>
              <a:rPr lang="zh-CN" altLang="en-GB" dirty="0"/>
              <a:t>为序列</a:t>
            </a:r>
            <a:r>
              <a:rPr lang="zh-CN" altLang="en-US" dirty="0">
                <a:sym typeface="宋体" pitchFamily="2" charset="-122"/>
              </a:rPr>
              <a:t>X = &lt;x</a:t>
            </a:r>
            <a:r>
              <a:rPr lang="en-GB" altLang="zh-CN" dirty="0">
                <a:sym typeface="宋体" pitchFamily="2" charset="-122"/>
              </a:rPr>
              <a:t>[</a:t>
            </a:r>
            <a:r>
              <a:rPr lang="zh-CN" altLang="en-US" dirty="0">
                <a:sym typeface="宋体" pitchFamily="2" charset="-122"/>
              </a:rPr>
              <a:t>1</a:t>
            </a:r>
            <a:r>
              <a:rPr lang="en-GB" altLang="zh-CN" dirty="0">
                <a:sym typeface="宋体" pitchFamily="2" charset="-122"/>
              </a:rPr>
              <a:t>]</a:t>
            </a:r>
            <a:r>
              <a:rPr lang="zh-CN" altLang="en-US" dirty="0">
                <a:sym typeface="宋体" pitchFamily="2" charset="-122"/>
              </a:rPr>
              <a:t>，x</a:t>
            </a:r>
            <a:r>
              <a:rPr lang="en-GB" altLang="zh-CN" dirty="0">
                <a:sym typeface="宋体" pitchFamily="2" charset="-122"/>
              </a:rPr>
              <a:t>[</a:t>
            </a:r>
            <a:r>
              <a:rPr lang="zh-CN" altLang="en-US" dirty="0">
                <a:sym typeface="宋体" pitchFamily="2" charset="-122"/>
              </a:rPr>
              <a:t>2</a:t>
            </a:r>
            <a:r>
              <a:rPr lang="en-GB" altLang="zh-CN" dirty="0">
                <a:sym typeface="宋体" pitchFamily="2" charset="-122"/>
              </a:rPr>
              <a:t>]</a:t>
            </a:r>
            <a:r>
              <a:rPr lang="zh-CN" altLang="en-US" dirty="0">
                <a:sym typeface="宋体" pitchFamily="2" charset="-122"/>
              </a:rPr>
              <a:t>，...，x</a:t>
            </a:r>
            <a:r>
              <a:rPr lang="en-GB" altLang="zh-CN" dirty="0">
                <a:sym typeface="宋体" pitchFamily="2" charset="-122"/>
              </a:rPr>
              <a:t>[</a:t>
            </a:r>
            <a:r>
              <a:rPr lang="en-US" altLang="zh-CN" dirty="0" err="1">
                <a:sym typeface="宋体" pitchFamily="2" charset="-122"/>
              </a:rPr>
              <a:t>i</a:t>
            </a:r>
            <a:r>
              <a:rPr lang="en-GB" altLang="en-US" dirty="0">
                <a:sym typeface="宋体" pitchFamily="2" charset="-122"/>
              </a:rPr>
              <a:t>]</a:t>
            </a:r>
            <a:r>
              <a:rPr lang="zh-CN" altLang="en-US" dirty="0">
                <a:sym typeface="宋体" pitchFamily="2" charset="-122"/>
              </a:rPr>
              <a:t>&gt;和Y = &lt;y</a:t>
            </a:r>
            <a:r>
              <a:rPr lang="en-GB" altLang="zh-CN" dirty="0">
                <a:sym typeface="宋体" pitchFamily="2" charset="-122"/>
              </a:rPr>
              <a:t>[</a:t>
            </a:r>
            <a:r>
              <a:rPr lang="zh-CN" altLang="en-US" dirty="0">
                <a:sym typeface="宋体" pitchFamily="2" charset="-122"/>
              </a:rPr>
              <a:t>1</a:t>
            </a:r>
            <a:r>
              <a:rPr lang="en-GB" altLang="zh-CN" dirty="0">
                <a:sym typeface="宋体" pitchFamily="2" charset="-122"/>
              </a:rPr>
              <a:t>]</a:t>
            </a:r>
            <a:r>
              <a:rPr lang="zh-CN" altLang="en-US" dirty="0">
                <a:sym typeface="宋体" pitchFamily="2" charset="-122"/>
              </a:rPr>
              <a:t>，y</a:t>
            </a:r>
            <a:r>
              <a:rPr lang="en-GB" altLang="zh-CN" dirty="0">
                <a:sym typeface="宋体" pitchFamily="2" charset="-122"/>
              </a:rPr>
              <a:t>[</a:t>
            </a:r>
            <a:r>
              <a:rPr lang="zh-CN" altLang="en-US" dirty="0">
                <a:sym typeface="宋体" pitchFamily="2" charset="-122"/>
              </a:rPr>
              <a:t>2</a:t>
            </a:r>
            <a:r>
              <a:rPr lang="en-GB" altLang="zh-CN" dirty="0">
                <a:sym typeface="宋体" pitchFamily="2" charset="-122"/>
              </a:rPr>
              <a:t>]</a:t>
            </a:r>
            <a:r>
              <a:rPr lang="zh-CN" altLang="en-US" dirty="0">
                <a:sym typeface="宋体" pitchFamily="2" charset="-122"/>
              </a:rPr>
              <a:t>，...，y</a:t>
            </a:r>
            <a:r>
              <a:rPr lang="en-GB" altLang="zh-CN" dirty="0">
                <a:sym typeface="宋体" pitchFamily="2" charset="-122"/>
              </a:rPr>
              <a:t>[</a:t>
            </a:r>
            <a:r>
              <a:rPr lang="en-US" altLang="zh-CN" dirty="0">
                <a:sym typeface="宋体" pitchFamily="2" charset="-122"/>
              </a:rPr>
              <a:t>j</a:t>
            </a:r>
            <a:r>
              <a:rPr lang="en-GB" altLang="en-US" dirty="0">
                <a:sym typeface="宋体" pitchFamily="2" charset="-122"/>
              </a:rPr>
              <a:t>]</a:t>
            </a:r>
            <a:r>
              <a:rPr lang="zh-CN" altLang="en-US" dirty="0">
                <a:sym typeface="宋体" pitchFamily="2" charset="-122"/>
              </a:rPr>
              <a:t>&gt;中最长的公共子序列。</a:t>
            </a:r>
          </a:p>
          <a:p>
            <a:pPr lvl="0" rtl="0">
              <a:buFontTx/>
              <a:buNone/>
            </a:pPr>
            <a:r>
              <a:rPr lang="zh-CN" altLang="en-GB" dirty="0"/>
              <a:t>将</a:t>
            </a:r>
            <a:r>
              <a:rPr lang="en-US" altLang="zh-CN" dirty="0"/>
              <a:t>DP</a:t>
            </a:r>
            <a:r>
              <a:rPr lang="en-GB" altLang="en-US" dirty="0"/>
              <a:t>[</a:t>
            </a:r>
            <a:r>
              <a:rPr lang="en-GB" altLang="en-US" dirty="0" err="1"/>
              <a:t>i</a:t>
            </a:r>
            <a:r>
              <a:rPr lang="en-GB" altLang="en-US" dirty="0"/>
              <a:t>][j]</a:t>
            </a:r>
            <a:r>
              <a:rPr lang="zh-CN" altLang="en-US" dirty="0"/>
              <a:t>拆分为</a:t>
            </a:r>
            <a:r>
              <a:rPr lang="en-US" altLang="zh-CN" dirty="0"/>
              <a:t>DP</a:t>
            </a:r>
            <a:r>
              <a:rPr lang="en-GB" altLang="en-US" dirty="0"/>
              <a:t>[i-1][j],</a:t>
            </a:r>
            <a:r>
              <a:rPr lang="en-US" altLang="en-GB" dirty="0"/>
              <a:t>DP</a:t>
            </a:r>
            <a:r>
              <a:rPr lang="en-GB" altLang="en-GB" dirty="0"/>
              <a:t>[i-1][j-1]</a:t>
            </a:r>
            <a:r>
              <a:rPr lang="zh-CN" altLang="en-GB" dirty="0"/>
              <a:t>两个子问题。</a:t>
            </a:r>
          </a:p>
          <a:p>
            <a:pPr lvl="0" rtl="0">
              <a:buFontTx/>
              <a:buNone/>
            </a:pPr>
            <a:r>
              <a:rPr lang="zh-CN" altLang="en-GB" dirty="0"/>
              <a:t>状态转移方程为</a:t>
            </a:r>
          </a:p>
          <a:p>
            <a:pPr lvl="0" rtl="0">
              <a:buFontTx/>
              <a:buNone/>
            </a:pPr>
            <a:r>
              <a:rPr lang="en-US" altLang="zh-CN" dirty="0"/>
              <a:t>DP</a:t>
            </a:r>
            <a:r>
              <a:rPr lang="en-GB" altLang="zh-CN" dirty="0"/>
              <a:t>[</a:t>
            </a:r>
            <a:r>
              <a:rPr lang="en-GB" altLang="zh-CN" dirty="0" err="1"/>
              <a:t>i</a:t>
            </a:r>
            <a:r>
              <a:rPr lang="en-GB" altLang="zh-CN" dirty="0"/>
              <a:t>][j]</a:t>
            </a:r>
            <a:r>
              <a:rPr lang="en-US" altLang="en-GB" dirty="0"/>
              <a:t>=    </a:t>
            </a:r>
            <a:r>
              <a:rPr lang="en-GB" altLang="en-US" dirty="0"/>
              <a:t>	</a:t>
            </a:r>
            <a:r>
              <a:rPr lang="en-US" altLang="zh-CN" sz="2400" dirty="0" smtClean="0"/>
              <a:t>max</a:t>
            </a:r>
            <a:r>
              <a:rPr lang="en-US" altLang="zh-CN" sz="2400" dirty="0"/>
              <a:t>(</a:t>
            </a:r>
            <a:r>
              <a:rPr lang="en-US" altLang="en-GB" sz="2400" dirty="0" smtClean="0"/>
              <a:t>DP</a:t>
            </a:r>
            <a:r>
              <a:rPr lang="en-GB" altLang="en-GB" sz="2400" dirty="0"/>
              <a:t>[i-1][j</a:t>
            </a:r>
            <a:r>
              <a:rPr lang="en-GB" altLang="en-GB" sz="2400" dirty="0" smtClean="0"/>
              <a:t>],DP[</a:t>
            </a:r>
            <a:r>
              <a:rPr lang="en-GB" altLang="en-GB" sz="2400" dirty="0" err="1" smtClean="0"/>
              <a:t>i</a:t>
            </a:r>
            <a:r>
              <a:rPr lang="en-GB" altLang="en-GB" sz="2400" dirty="0" smtClean="0"/>
              <a:t>][j-1]) </a:t>
            </a:r>
            <a:r>
              <a:rPr lang="en-GB" altLang="en-GB" dirty="0" smtClean="0"/>
              <a:t>(</a:t>
            </a:r>
            <a:r>
              <a:rPr lang="en-GB" altLang="en-GB" dirty="0"/>
              <a:t>x[</a:t>
            </a:r>
            <a:r>
              <a:rPr lang="en-GB" altLang="en-GB" dirty="0" err="1"/>
              <a:t>i</a:t>
            </a:r>
            <a:r>
              <a:rPr lang="en-GB" altLang="en-GB" dirty="0"/>
              <a:t>]!=y[j])</a:t>
            </a:r>
          </a:p>
          <a:p>
            <a:pPr lvl="0" rtl="0">
              <a:buFontTx/>
              <a:buNone/>
            </a:pPr>
            <a:r>
              <a:rPr lang="en-US" altLang="en-GB" dirty="0">
                <a:sym typeface="宋体" pitchFamily="2" charset="-122"/>
              </a:rPr>
              <a:t>                   </a:t>
            </a:r>
            <a:r>
              <a:rPr lang="en-GB" altLang="en-US" dirty="0">
                <a:sym typeface="宋体" pitchFamily="2" charset="-122"/>
              </a:rPr>
              <a:t>	</a:t>
            </a:r>
            <a:r>
              <a:rPr lang="en-US" altLang="en-GB" dirty="0">
                <a:sym typeface="宋体" pitchFamily="2" charset="-122"/>
              </a:rPr>
              <a:t>DP</a:t>
            </a:r>
            <a:r>
              <a:rPr lang="en-GB" altLang="en-GB" dirty="0">
                <a:sym typeface="宋体" pitchFamily="2" charset="-122"/>
              </a:rPr>
              <a:t>[i-1][j-1] </a:t>
            </a:r>
            <a:r>
              <a:rPr lang="en-GB" altLang="en-GB" dirty="0" smtClean="0">
                <a:sym typeface="宋体" pitchFamily="2" charset="-122"/>
              </a:rPr>
              <a:t>+1</a:t>
            </a:r>
            <a:r>
              <a:rPr lang="en-GB" altLang="en-GB" dirty="0">
                <a:sym typeface="宋体" pitchFamily="2" charset="-122"/>
              </a:rPr>
              <a:t>	(x[</a:t>
            </a:r>
            <a:r>
              <a:rPr lang="en-GB" altLang="en-GB" dirty="0" err="1">
                <a:sym typeface="宋体" pitchFamily="2" charset="-122"/>
              </a:rPr>
              <a:t>i</a:t>
            </a:r>
            <a:r>
              <a:rPr lang="en-GB" altLang="en-GB" dirty="0">
                <a:sym typeface="宋体" pitchFamily="2" charset="-122"/>
              </a:rPr>
              <a:t>]==y[j])</a:t>
            </a:r>
          </a:p>
        </p:txBody>
      </p:sp>
      <p:sp>
        <p:nvSpPr>
          <p:cNvPr id="1048620" name="左大括号 1048619"/>
          <p:cNvSpPr/>
          <p:nvPr/>
        </p:nvSpPr>
        <p:spPr>
          <a:xfrm>
            <a:off x="2698750" y="4978400"/>
            <a:ext cx="215900" cy="863600"/>
          </a:xfrm>
          <a:prstGeom prst="leftBrace">
            <a:avLst>
              <a:gd name="adj1" fmla="val 8314"/>
              <a:gd name="adj2" fmla="val 50000"/>
            </a:avLst>
          </a:prstGeom>
          <a:noFill/>
          <a:ln w="34925" cap="flat" cmpd="sng">
            <a:solidFill>
              <a:schemeClr val="dk1">
                <a:alpha val="100000"/>
              </a:schemeClr>
            </a:solidFill>
            <a:prstDash val="solid"/>
            <a:miter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algn="ctr"/>
            <a:endParaRPr lang="zh-CN" altLang="en-US">
              <a:solidFill>
                <a:srgbClr val="000000"/>
              </a:solidFill>
              <a:latin typeface="Arial" pitchFamily="34" charset="0"/>
              <a:ea typeface="宋体" pitchFamily="2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标题 104862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背包问题之</a:t>
            </a:r>
            <a:r>
              <a:rPr lang="en-US" altLang="zh-CN"/>
              <a:t>01</a:t>
            </a:r>
            <a:r>
              <a:rPr lang="zh-CN" altLang="en-US"/>
              <a:t>背包</a:t>
            </a:r>
          </a:p>
        </p:txBody>
      </p:sp>
      <p:sp>
        <p:nvSpPr>
          <p:cNvPr id="1048627" name="内容占位符 1048626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/>
              <a:t>有n个物品，它们有各自的体积</a:t>
            </a:r>
            <a:r>
              <a:rPr lang="en-US" altLang="zh-CN"/>
              <a:t>v</a:t>
            </a:r>
            <a:r>
              <a:rPr lang="en-US" altLang="zh-CN" baseline="-25000"/>
              <a:t>i</a:t>
            </a:r>
            <a:r>
              <a:rPr lang="zh-CN" altLang="en-US"/>
              <a:t>和价值</a:t>
            </a:r>
            <a:r>
              <a:rPr lang="en-US" altLang="zh-CN"/>
              <a:t>w</a:t>
            </a:r>
            <a:r>
              <a:rPr lang="en-US" altLang="zh-CN" baseline="-25000"/>
              <a:t>i</a:t>
            </a:r>
            <a:r>
              <a:rPr lang="zh-CN" altLang="en-US"/>
              <a:t>，现有给定容量的背包</a:t>
            </a:r>
            <a:r>
              <a:rPr lang="en-US" altLang="zh-CN"/>
              <a:t>V</a:t>
            </a:r>
            <a:r>
              <a:rPr lang="zh-CN" altLang="en-US"/>
              <a:t>，如何让背包里装入的物品具有最大的价值总和？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标题 1048627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背包问题之</a:t>
            </a:r>
            <a:r>
              <a:rPr lang="en-US" altLang="zh-CN"/>
              <a:t>01</a:t>
            </a:r>
            <a:r>
              <a:rPr lang="zh-CN" altLang="en-US"/>
              <a:t>背包</a:t>
            </a:r>
          </a:p>
        </p:txBody>
      </p:sp>
      <p:sp>
        <p:nvSpPr>
          <p:cNvPr id="1048629" name="内容占位符 1048628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/>
              <a:t>定义</a:t>
            </a:r>
            <a:r>
              <a:rPr lang="en-US" altLang="zh-CN"/>
              <a:t>DP[i][j]</a:t>
            </a:r>
            <a:r>
              <a:rPr lang="zh-CN" altLang="en-US"/>
              <a:t>（</a:t>
            </a:r>
            <a:r>
              <a:rPr lang="en-US" altLang="zh-CN"/>
              <a:t>1&lt;=i&lt;=n,1&lt;=j&lt;=V</a:t>
            </a:r>
            <a:r>
              <a:rPr lang="zh-CN" altLang="en-US"/>
              <a:t>），为在前</a:t>
            </a:r>
            <a:r>
              <a:rPr lang="en-US" altLang="zh-CN"/>
              <a:t>i</a:t>
            </a:r>
            <a:r>
              <a:rPr lang="zh-CN" altLang="en-US"/>
              <a:t>个物品中取任意个物品，满足体积和为</a:t>
            </a:r>
            <a:r>
              <a:rPr lang="en-US" altLang="zh-CN"/>
              <a:t>j</a:t>
            </a:r>
            <a:r>
              <a:rPr lang="zh-CN" altLang="en-US"/>
              <a:t>的</a:t>
            </a:r>
            <a:r>
              <a:rPr lang="zh-CN" altLang="en-US">
                <a:sym typeface="宋体" pitchFamily="2" charset="-122"/>
              </a:rPr>
              <a:t>最优解（能获得最大的价值是多少）。</a:t>
            </a:r>
          </a:p>
          <a:p>
            <a:pPr lvl="0" rtl="0">
              <a:buFontTx/>
              <a:buNone/>
            </a:pPr>
            <a:r>
              <a:rPr lang="zh-CN" altLang="en-US"/>
              <a:t>则</a:t>
            </a:r>
            <a:r>
              <a:rPr lang="en-US" altLang="zh-CN"/>
              <a:t>DP[i][j]</a:t>
            </a:r>
            <a:r>
              <a:rPr lang="zh-CN" altLang="en-US"/>
              <a:t>的</a:t>
            </a:r>
            <a:r>
              <a:rPr lang="zh-CN" altLang="en-US">
                <a:sym typeface="宋体" pitchFamily="2" charset="-122"/>
              </a:rPr>
              <a:t>子问题只有两种</a:t>
            </a:r>
            <a:r>
              <a:rPr lang="en-US" altLang="zh-CN">
                <a:sym typeface="宋体" pitchFamily="2" charset="-122"/>
              </a:rPr>
              <a:t>,</a:t>
            </a:r>
          </a:p>
          <a:p>
            <a:pPr lvl="0" rtl="0">
              <a:buFontTx/>
              <a:buNone/>
            </a:pPr>
            <a:r>
              <a:rPr lang="en-US" altLang="zh-CN">
                <a:sym typeface="宋体" pitchFamily="2" charset="-122"/>
              </a:rPr>
              <a:t>DP[i-1][j-v</a:t>
            </a:r>
            <a:r>
              <a:rPr lang="en-US" altLang="zh-CN" baseline="-25000">
                <a:sym typeface="宋体" pitchFamily="2" charset="-122"/>
              </a:rPr>
              <a:t>i</a:t>
            </a:r>
            <a:r>
              <a:rPr lang="en-US" altLang="zh-CN">
                <a:sym typeface="宋体" pitchFamily="2" charset="-122"/>
              </a:rPr>
              <a:t>]+w</a:t>
            </a:r>
            <a:r>
              <a:rPr lang="en-US" altLang="zh-CN" baseline="-25000">
                <a:sym typeface="宋体" pitchFamily="2" charset="-122"/>
              </a:rPr>
              <a:t>i </a:t>
            </a:r>
            <a:r>
              <a:rPr lang="zh-CN" altLang="en-US">
                <a:sym typeface="宋体" pitchFamily="2" charset="-122"/>
              </a:rPr>
              <a:t>表示我在</a:t>
            </a:r>
            <a:r>
              <a:rPr lang="en-US" altLang="zh-CN">
                <a:sym typeface="宋体" pitchFamily="2" charset="-122"/>
              </a:rPr>
              <a:t>DP[i-1][j-v</a:t>
            </a:r>
            <a:r>
              <a:rPr lang="en-US" altLang="zh-CN" baseline="-25000">
                <a:sym typeface="宋体" pitchFamily="2" charset="-122"/>
              </a:rPr>
              <a:t>i</a:t>
            </a:r>
            <a:r>
              <a:rPr lang="en-US" altLang="zh-CN">
                <a:sym typeface="宋体" pitchFamily="2" charset="-122"/>
              </a:rPr>
              <a:t>]</a:t>
            </a:r>
            <a:r>
              <a:rPr lang="zh-CN" altLang="en-US">
                <a:sym typeface="宋体" pitchFamily="2" charset="-122"/>
              </a:rPr>
              <a:t>的基础上选取了第</a:t>
            </a:r>
            <a:r>
              <a:rPr lang="en-US" altLang="zh-CN">
                <a:sym typeface="宋体" pitchFamily="2" charset="-122"/>
              </a:rPr>
              <a:t>i</a:t>
            </a:r>
            <a:r>
              <a:rPr lang="zh-CN" altLang="en-US">
                <a:sym typeface="宋体" pitchFamily="2" charset="-122"/>
              </a:rPr>
              <a:t>个物品</a:t>
            </a:r>
          </a:p>
          <a:p>
            <a:pPr lvl="0" rtl="0">
              <a:buFontTx/>
              <a:buNone/>
            </a:pPr>
            <a:r>
              <a:rPr lang="en-US" altLang="zh-CN">
                <a:sym typeface="宋体" pitchFamily="2" charset="-122"/>
              </a:rPr>
              <a:t>DP[i-1][j] </a:t>
            </a:r>
            <a:r>
              <a:rPr lang="zh-CN" altLang="en-US">
                <a:sym typeface="宋体" pitchFamily="2" charset="-122"/>
              </a:rPr>
              <a:t>表示我在</a:t>
            </a:r>
            <a:r>
              <a:rPr lang="en-US" altLang="zh-CN">
                <a:sym typeface="宋体" pitchFamily="2" charset="-122"/>
              </a:rPr>
              <a:t>DP[i-1][j]</a:t>
            </a:r>
            <a:r>
              <a:rPr lang="zh-CN" altLang="en-US">
                <a:sym typeface="宋体" pitchFamily="2" charset="-122"/>
              </a:rPr>
              <a:t>的基础上不选取第</a:t>
            </a:r>
            <a:r>
              <a:rPr lang="en-US" altLang="zh-CN">
                <a:sym typeface="宋体" pitchFamily="2" charset="-122"/>
              </a:rPr>
              <a:t>i</a:t>
            </a:r>
            <a:r>
              <a:rPr lang="zh-CN" altLang="en-US">
                <a:sym typeface="宋体" pitchFamily="2" charset="-122"/>
              </a:rPr>
              <a:t>个物品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0" name="标题 1048629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背包问题之</a:t>
            </a:r>
            <a:r>
              <a:rPr lang="en-US" altLang="zh-CN">
                <a:sym typeface="宋体" pitchFamily="2" charset="-122"/>
              </a:rPr>
              <a:t>01</a:t>
            </a:r>
            <a:r>
              <a:rPr lang="zh-CN" altLang="en-US">
                <a:sym typeface="宋体" pitchFamily="2" charset="-122"/>
              </a:rPr>
              <a:t>背包</a:t>
            </a:r>
          </a:p>
        </p:txBody>
      </p:sp>
      <p:sp>
        <p:nvSpPr>
          <p:cNvPr id="1048631" name="内容占位符 1048630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 sz="2800"/>
              <a:t>那么我们就有了</a:t>
            </a:r>
            <a:r>
              <a:rPr lang="zh-CN" altLang="en-US" sz="2800">
                <a:sym typeface="宋体" pitchFamily="2" charset="-122"/>
              </a:rPr>
              <a:t>「</a:t>
            </a:r>
            <a:r>
              <a:rPr lang="zh-CN" altLang="en-US" sz="2800"/>
              <a:t>状态转移方程</a:t>
            </a:r>
          </a:p>
          <a:p>
            <a:pPr lvl="0" rtl="0">
              <a:buFontTx/>
              <a:buNone/>
            </a:pPr>
            <a:r>
              <a:rPr lang="en-US" altLang="zh-CN" sz="2800">
                <a:sym typeface="宋体" pitchFamily="2" charset="-122"/>
              </a:rPr>
              <a:t>DP[i][j]=m</a:t>
            </a:r>
            <a:r>
              <a:rPr lang="en-GB" altLang="en-US" sz="2800">
                <a:sym typeface="宋体" pitchFamily="2" charset="-122"/>
              </a:rPr>
              <a:t>ax(</a:t>
            </a:r>
            <a:r>
              <a:rPr lang="en-US" altLang="zh-CN" sz="2800">
                <a:sym typeface="宋体" pitchFamily="2" charset="-122"/>
              </a:rPr>
              <a:t>DP[i-1][j-v</a:t>
            </a:r>
            <a:r>
              <a:rPr lang="en-US" altLang="zh-CN" sz="2800" baseline="-25000">
                <a:sym typeface="宋体" pitchFamily="2" charset="-122"/>
              </a:rPr>
              <a:t>i</a:t>
            </a:r>
            <a:r>
              <a:rPr lang="en-US" altLang="zh-CN" sz="2800">
                <a:sym typeface="宋体" pitchFamily="2" charset="-122"/>
              </a:rPr>
              <a:t>]+w</a:t>
            </a:r>
            <a:r>
              <a:rPr lang="en-US" altLang="zh-CN" sz="2800" baseline="-25000">
                <a:sym typeface="宋体" pitchFamily="2" charset="-122"/>
              </a:rPr>
              <a:t>i </a:t>
            </a:r>
            <a:r>
              <a:rPr lang="en-GB" altLang="zh-CN" sz="2800">
                <a:sym typeface="宋体" pitchFamily="2" charset="-122"/>
              </a:rPr>
              <a:t>,</a:t>
            </a:r>
            <a:r>
              <a:rPr lang="en-US" altLang="zh-CN" sz="2800">
                <a:sym typeface="宋体" pitchFamily="2" charset="-122"/>
              </a:rPr>
              <a:t>DP[i-1][j]</a:t>
            </a:r>
            <a:r>
              <a:rPr lang="en-GB" altLang="en-US" sz="2800">
                <a:sym typeface="宋体" pitchFamily="2" charset="-122"/>
              </a:rPr>
              <a:t>)</a:t>
            </a:r>
          </a:p>
          <a:p>
            <a:pPr lvl="0" rtl="0">
              <a:buFontTx/>
              <a:buNone/>
            </a:pPr>
            <a:r>
              <a:rPr lang="zh-CN" altLang="en-US" sz="2400">
                <a:sym typeface="宋体" pitchFamily="2" charset="-122"/>
              </a:rPr>
              <a:t>当</a:t>
            </a:r>
            <a:r>
              <a:rPr lang="en-GB" altLang="en-US" sz="2400">
                <a:sym typeface="宋体" pitchFamily="2" charset="-122"/>
              </a:rPr>
              <a:t>j&lt;v[i]</a:t>
            </a:r>
            <a:r>
              <a:rPr lang="zh-CN" altLang="en-GB" sz="2400">
                <a:sym typeface="宋体" pitchFamily="2" charset="-122"/>
              </a:rPr>
              <a:t>时候，无论如何都选不了这件物品，所以需要特判。</a:t>
            </a:r>
          </a:p>
          <a:p>
            <a:pPr lvl="0" rtl="0">
              <a:buFontTx/>
              <a:buNone/>
            </a:pPr>
            <a:endParaRPr lang="en-GB" altLang="en-US" sz="2400">
              <a:sym typeface="宋体" pitchFamily="2" charset="-122"/>
            </a:endParaRPr>
          </a:p>
          <a:p>
            <a:pPr lvl="0" rtl="0">
              <a:buFontTx/>
              <a:buNone/>
            </a:pPr>
            <a:r>
              <a:rPr lang="en-GB" altLang="en-US" sz="2400">
                <a:sym typeface="宋体" pitchFamily="2" charset="-122"/>
              </a:rPr>
              <a:t>for(int i=1;i&lt;=n;i++){</a:t>
            </a:r>
          </a:p>
          <a:p>
            <a:pPr lvl="0" rtl="0">
              <a:buFontTx/>
              <a:buNone/>
            </a:pPr>
            <a:r>
              <a:rPr lang="en-GB" altLang="en-US" sz="2400">
                <a:sym typeface="宋体" pitchFamily="2" charset="-122"/>
              </a:rPr>
              <a:t>    for(int j=0;j&lt;=V;j++){</a:t>
            </a:r>
          </a:p>
          <a:p>
            <a:pPr lvl="0" rtl="0">
              <a:buFontTx/>
              <a:buNone/>
            </a:pPr>
            <a:r>
              <a:rPr lang="en-GB" altLang="en-US" sz="2400">
                <a:sym typeface="宋体" pitchFamily="2" charset="-122"/>
              </a:rPr>
              <a:t>        if(j&lt;v[i]) dp[i][j]=dp[i-1][j];</a:t>
            </a:r>
          </a:p>
          <a:p>
            <a:pPr lvl="0" rtl="0">
              <a:buFontTx/>
              <a:buNone/>
            </a:pPr>
            <a:r>
              <a:rPr lang="en-GB" altLang="en-US" sz="2400">
                <a:sym typeface="宋体" pitchFamily="2" charset="-122"/>
              </a:rPr>
              <a:t>	 else dp[i][j]=max(dp[i-1][j],dp[i-1][j-v[i]]+w[i]);</a:t>
            </a:r>
          </a:p>
          <a:p>
            <a:pPr lvl="0" rtl="0">
              <a:buFontTx/>
              <a:buNone/>
            </a:pPr>
            <a:r>
              <a:rPr lang="en-GB" altLang="en-US" sz="2400">
                <a:sym typeface="宋体" pitchFamily="2" charset="-122"/>
              </a:rPr>
              <a:t>    </a:t>
            </a:r>
            <a:r>
              <a:rPr lang="en-GB" altLang="en-US" sz="2100">
                <a:sym typeface="宋体" pitchFamily="2" charset="-122"/>
              </a:rPr>
              <a:t>}</a:t>
            </a:r>
          </a:p>
          <a:p>
            <a:pPr lvl="0" rtl="0">
              <a:buFontTx/>
              <a:buNone/>
            </a:pPr>
            <a:r>
              <a:rPr lang="en-GB" altLang="en-US" sz="2400">
                <a:sym typeface="宋体" pitchFamily="2" charset="-122"/>
              </a:rPr>
              <a:t>}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7" name="矩形 1048636"/>
          <p:cNvSpPr/>
          <p:nvPr/>
        </p:nvSpPr>
        <p:spPr>
          <a:xfrm>
            <a:off x="557212" y="1817687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marL="342900" lvl="0" indent="-342900">
              <a:spcBef>
                <a:spcPct val="20000"/>
              </a:spcBef>
              <a:buFontTx/>
              <a:buChar char="•"/>
            </a:pPr>
            <a:r>
              <a:rPr lang="zh-CN" altLang="zh-CN" sz="3200">
                <a:latin typeface="Arial" pitchFamily="34" charset="0"/>
                <a:ea typeface="宋体" pitchFamily="2" charset="-122"/>
                <a:sym typeface="宋体" pitchFamily="2" charset="-122"/>
              </a:rPr>
              <a:t>举个例子：</a:t>
            </a:r>
          </a:p>
          <a:p>
            <a:pPr marL="342900" lvl="0" indent="-342900">
              <a:spcBef>
                <a:spcPct val="20000"/>
              </a:spcBef>
              <a:buFontTx/>
              <a:buChar char="•"/>
            </a:pPr>
            <a:r>
              <a:rPr lang="en-US" altLang="zh-CN" sz="3200">
                <a:latin typeface="Arial" pitchFamily="34" charset="0"/>
                <a:sym typeface="宋体" pitchFamily="2" charset="-122"/>
              </a:rPr>
              <a:t>n=4</a:t>
            </a: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，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V=</a:t>
            </a:r>
            <a:r>
              <a:rPr lang="en-GB" altLang="en-US" sz="3200">
                <a:latin typeface="Arial" pitchFamily="34" charset="0"/>
                <a:sym typeface="宋体" pitchFamily="2" charset="-122"/>
              </a:rPr>
              <a:t>5</a:t>
            </a:r>
          </a:p>
          <a:p>
            <a:pPr marL="342900" lvl="0" indent="-342900">
              <a:spcBef>
                <a:spcPct val="20000"/>
              </a:spcBef>
              <a:buFontTx/>
              <a:buChar char="•"/>
            </a:pP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物品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1</a:t>
            </a: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：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w=1</a:t>
            </a: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，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v=</a:t>
            </a:r>
            <a:r>
              <a:rPr lang="en-GB" altLang="en-US" sz="3200">
                <a:latin typeface="Arial" pitchFamily="34" charset="0"/>
                <a:sym typeface="宋体" pitchFamily="2" charset="-122"/>
              </a:rPr>
              <a:t>1</a:t>
            </a:r>
          </a:p>
          <a:p>
            <a:pPr marL="342900" lvl="0" indent="-342900">
              <a:spcBef>
                <a:spcPct val="20000"/>
              </a:spcBef>
              <a:buFontTx/>
              <a:buChar char="•"/>
            </a:pP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物品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2</a:t>
            </a: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：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w=2</a:t>
            </a: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，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v=</a:t>
            </a:r>
            <a:r>
              <a:rPr lang="en-GB" altLang="en-US" sz="3200">
                <a:latin typeface="Arial" pitchFamily="34" charset="0"/>
                <a:sym typeface="宋体" pitchFamily="2" charset="-122"/>
              </a:rPr>
              <a:t>1</a:t>
            </a:r>
          </a:p>
          <a:p>
            <a:pPr marL="342900" lvl="0" indent="-342900">
              <a:spcBef>
                <a:spcPct val="20000"/>
              </a:spcBef>
              <a:buFontTx/>
              <a:buChar char="•"/>
            </a:pP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物品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3</a:t>
            </a: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：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w=3</a:t>
            </a: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，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v=</a:t>
            </a:r>
            <a:r>
              <a:rPr lang="en-GB" altLang="en-US" sz="3200">
                <a:latin typeface="Arial" pitchFamily="34" charset="0"/>
                <a:sym typeface="宋体" pitchFamily="2" charset="-122"/>
              </a:rPr>
              <a:t>2</a:t>
            </a:r>
          </a:p>
          <a:p>
            <a:pPr marL="342900" lvl="0" indent="-342900">
              <a:spcBef>
                <a:spcPct val="20000"/>
              </a:spcBef>
              <a:buFontTx/>
              <a:buChar char="•"/>
            </a:pP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物品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4</a:t>
            </a: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：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w=4</a:t>
            </a:r>
            <a:r>
              <a:rPr lang="zh-CN" altLang="en-US" sz="3200">
                <a:latin typeface="Arial" pitchFamily="34" charset="0"/>
                <a:ea typeface="宋体" pitchFamily="2" charset="-122"/>
                <a:sym typeface="宋体" pitchFamily="2" charset="-122"/>
              </a:rPr>
              <a:t>，</a:t>
            </a:r>
            <a:r>
              <a:rPr lang="en-US" altLang="zh-CN" sz="3200">
                <a:latin typeface="Arial" pitchFamily="34" charset="0"/>
                <a:sym typeface="宋体" pitchFamily="2" charset="-122"/>
              </a:rPr>
              <a:t>v=</a:t>
            </a:r>
            <a:r>
              <a:rPr lang="en-GB" altLang="en-US" sz="3200">
                <a:latin typeface="Arial" pitchFamily="34" charset="0"/>
                <a:sym typeface="宋体" pitchFamily="2" charset="-122"/>
              </a:rPr>
              <a:t>3</a:t>
            </a:r>
          </a:p>
        </p:txBody>
      </p:sp>
      <p:sp>
        <p:nvSpPr>
          <p:cNvPr id="1048638" name="标题 1048637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背包问题之</a:t>
            </a:r>
            <a:r>
              <a:rPr lang="en-US" altLang="zh-CN">
                <a:sym typeface="宋体" pitchFamily="2" charset="-122"/>
              </a:rPr>
              <a:t>01</a:t>
            </a:r>
            <a:r>
              <a:rPr lang="zh-CN" altLang="en-US">
                <a:sym typeface="宋体" pitchFamily="2" charset="-122"/>
              </a:rPr>
              <a:t>背包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9" name="标题 1048638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背包问题之</a:t>
            </a:r>
            <a:r>
              <a:rPr lang="en-US" altLang="zh-CN">
                <a:sym typeface="宋体" pitchFamily="2" charset="-122"/>
              </a:rPr>
              <a:t>01</a:t>
            </a:r>
            <a:r>
              <a:rPr lang="zh-CN" altLang="en-US">
                <a:sym typeface="宋体" pitchFamily="2" charset="-122"/>
              </a:rPr>
              <a:t>背包</a:t>
            </a:r>
          </a:p>
        </p:txBody>
      </p:sp>
      <p:graphicFrame>
        <p:nvGraphicFramePr>
          <p:cNvPr id="4194304" name="表格 4194303"/>
          <p:cNvGraphicFramePr>
            <a:graphicFrameLocks/>
          </p:cNvGraphicFramePr>
          <p:nvPr/>
        </p:nvGraphicFramePr>
        <p:xfrm>
          <a:off x="457200" y="2428875"/>
          <a:ext cx="8232772" cy="4098924"/>
        </p:xfrm>
        <a:graphic>
          <a:graphicData uri="http://schemas.openxmlformats.org/drawingml/2006/table">
            <a:tbl>
              <a:tblPr/>
              <a:tblGrid>
                <a:gridCol w="1176337"/>
                <a:gridCol w="1176337"/>
                <a:gridCol w="1174750"/>
                <a:gridCol w="1176337"/>
                <a:gridCol w="1176337"/>
                <a:gridCol w="1176337"/>
                <a:gridCol w="1176337"/>
              </a:tblGrid>
              <a:tr h="819150"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1">
                          <a:solidFill>
                            <a:schemeClr val="dk1"/>
                          </a:solidFill>
                        </a:rPr>
                        <a:t>i/j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1">
                          <a:solidFill>
                            <a:schemeClr val="dk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1">
                          <a:solidFill>
                            <a:schemeClr val="dk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1">
                          <a:solidFill>
                            <a:schemeClr val="dk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1">
                          <a:solidFill>
                            <a:schemeClr val="dk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1">
                          <a:solidFill>
                            <a:schemeClr val="dk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1">
                          <a:solidFill>
                            <a:schemeClr val="dk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BBE0E3"/>
                    </a:solidFill>
                  </a:tcPr>
                </a:tc>
              </a:tr>
              <a:tr h="820737"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0">
                          <a:solidFill>
                            <a:schemeClr val="dk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0">
                          <a:solidFill>
                            <a:schemeClr val="dk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(1)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  <a:sym typeface="宋体" pitchFamily="2" charset="-122"/>
                        </a:rPr>
                        <a:t>(1)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  <a:sym typeface="宋体" pitchFamily="2" charset="-122"/>
                        </a:rPr>
                        <a:t>(1)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  <a:sym typeface="宋体" pitchFamily="2" charset="-122"/>
                        </a:rPr>
                        <a:t>(1)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381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</a:tr>
              <a:tr h="819150"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0">
                          <a:solidFill>
                            <a:schemeClr val="dk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  <a:sym typeface="宋体" pitchFamily="2" charset="-122"/>
                        </a:rPr>
                        <a:t>(3)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  <a:sym typeface="宋体" pitchFamily="2" charset="-122"/>
                        </a:rPr>
                        <a:t>(3)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  <a:sym typeface="宋体" pitchFamily="2" charset="-122"/>
                        </a:rPr>
                        <a:t>(3)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</a:tr>
              <a:tr h="820737"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0">
                          <a:solidFill>
                            <a:schemeClr val="dk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(</a:t>
                      </a:r>
                      <a:r>
                        <a:rPr lang="en-US" altLang="zh-CN" sz="4000" b="0">
                          <a:solidFill>
                            <a:schemeClr val="dk1"/>
                          </a:solidFill>
                          <a:sym typeface="宋体" pitchFamily="2" charset="-122"/>
                        </a:rPr>
                        <a:t>7)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E7F3F4"/>
                    </a:solidFill>
                  </a:tcPr>
                </a:tc>
              </a:tr>
              <a:tr h="819150">
                <a:tc>
                  <a:txBody>
                    <a:bodyPr/>
                    <a:lstStyle/>
                    <a:p>
                      <a:pPr lvl="0" algn="l"/>
                      <a:r>
                        <a:rPr lang="en-GB" altLang="zh-CN" sz="4000" b="0">
                          <a:solidFill>
                            <a:schemeClr val="dk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4000" b="0">
                          <a:solidFill>
                            <a:schemeClr val="dk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L>
                    <a:lnR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R>
                    <a:lnT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T>
                    <a:lnB w="12700" cap="flat" cmpd="sng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</a:lnB>
                    <a:solidFill>
                      <a:srgbClr val="F3F9FA"/>
                    </a:solidFill>
                  </a:tcPr>
                </a:tc>
              </a:tr>
            </a:tbl>
          </a:graphicData>
        </a:graphic>
      </p:graphicFrame>
      <p:sp>
        <p:nvSpPr>
          <p:cNvPr id="1048689" name="文本框 1048688"/>
          <p:cNvSpPr txBox="1"/>
          <p:nvPr/>
        </p:nvSpPr>
        <p:spPr>
          <a:xfrm>
            <a:off x="457200" y="1417637"/>
            <a:ext cx="8686800" cy="9540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 sz="2800">
                <a:latin typeface="Arial" pitchFamily="34" charset="0"/>
                <a:ea typeface="宋体" pitchFamily="2" charset="-122"/>
              </a:rPr>
              <a:t>假如背包可不装满，等价于开始装入了一些价值为</a:t>
            </a:r>
            <a:r>
              <a:rPr lang="en-US" altLang="zh-CN" sz="2800">
                <a:latin typeface="Arial" pitchFamily="34" charset="0"/>
              </a:rPr>
              <a:t>0</a:t>
            </a:r>
            <a:r>
              <a:rPr lang="zh-CN" altLang="en-US" sz="2800">
                <a:latin typeface="Arial" pitchFamily="34" charset="0"/>
                <a:ea typeface="宋体" pitchFamily="2" charset="-122"/>
              </a:rPr>
              <a:t>的东西</a:t>
            </a:r>
            <a:r>
              <a:rPr lang="en-US" altLang="zh-CN" sz="2800">
                <a:latin typeface="Arial" pitchFamily="34" charset="0"/>
              </a:rPr>
              <a:t>,</a:t>
            </a:r>
            <a:r>
              <a:rPr lang="zh-CN" altLang="en-US" sz="2800">
                <a:latin typeface="Arial" pitchFamily="34" charset="0"/>
                <a:ea typeface="宋体" pitchFamily="2" charset="-122"/>
              </a:rPr>
              <a:t>背包没有装满的情况我用了括号括起来。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0" name="标题 1048689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背包问题之</a:t>
            </a:r>
            <a:r>
              <a:rPr lang="en-US" altLang="zh-CN">
                <a:sym typeface="宋体" pitchFamily="2" charset="-122"/>
              </a:rPr>
              <a:t>01</a:t>
            </a:r>
            <a:r>
              <a:rPr lang="zh-CN" altLang="en-US">
                <a:sym typeface="宋体" pitchFamily="2" charset="-122"/>
              </a:rPr>
              <a:t>背包</a:t>
            </a:r>
          </a:p>
        </p:txBody>
      </p:sp>
      <p:sp>
        <p:nvSpPr>
          <p:cNvPr id="1048691" name="内容占位符 1048690"/>
          <p:cNvSpPr>
            <a:spLocks noGrp="1"/>
          </p:cNvSpPr>
          <p:nvPr>
            <p:ph idx="1"/>
          </p:nvPr>
        </p:nvSpPr>
        <p:spPr>
          <a:xfrm>
            <a:off x="457200" y="1354137"/>
            <a:ext cx="8229600" cy="50720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en-GB" altLang="en-US" sz="2000" dirty="0">
                <a:sym typeface="宋体" pitchFamily="2" charset="-122"/>
              </a:rPr>
              <a:t>for(</a:t>
            </a:r>
            <a:r>
              <a:rPr lang="en-GB" altLang="en-US" sz="2000" dirty="0" err="1">
                <a:sym typeface="宋体" pitchFamily="2" charset="-122"/>
              </a:rPr>
              <a:t>int</a:t>
            </a:r>
            <a:r>
              <a:rPr lang="en-GB" altLang="en-US" sz="2000" dirty="0">
                <a:sym typeface="宋体" pitchFamily="2" charset="-122"/>
              </a:rPr>
              <a:t> </a:t>
            </a:r>
            <a:r>
              <a:rPr lang="en-GB" altLang="en-US" sz="2000" dirty="0" err="1">
                <a:sym typeface="宋体" pitchFamily="2" charset="-122"/>
              </a:rPr>
              <a:t>i</a:t>
            </a:r>
            <a:r>
              <a:rPr lang="en-GB" altLang="en-US" sz="2000" dirty="0">
                <a:sym typeface="宋体" pitchFamily="2" charset="-122"/>
              </a:rPr>
              <a:t>=1;i&lt;=</a:t>
            </a:r>
            <a:r>
              <a:rPr lang="en-GB" altLang="en-US" sz="2000" dirty="0" err="1">
                <a:sym typeface="宋体" pitchFamily="2" charset="-122"/>
              </a:rPr>
              <a:t>n;i</a:t>
            </a:r>
            <a:r>
              <a:rPr lang="en-GB" altLang="en-US" sz="2000" dirty="0">
                <a:sym typeface="宋体" pitchFamily="2" charset="-122"/>
              </a:rPr>
              <a:t>++){</a:t>
            </a:r>
          </a:p>
          <a:p>
            <a:pPr lvl="0"/>
            <a:r>
              <a:rPr lang="en-GB" altLang="en-US" sz="2000" dirty="0">
                <a:sym typeface="宋体" pitchFamily="2" charset="-122"/>
              </a:rPr>
              <a:t>    for(</a:t>
            </a:r>
            <a:r>
              <a:rPr lang="en-GB" altLang="en-US" sz="2000" dirty="0" err="1">
                <a:sym typeface="宋体" pitchFamily="2" charset="-122"/>
              </a:rPr>
              <a:t>int</a:t>
            </a:r>
            <a:r>
              <a:rPr lang="en-GB" altLang="en-US" sz="2000" dirty="0">
                <a:sym typeface="宋体" pitchFamily="2" charset="-122"/>
              </a:rPr>
              <a:t> j=0;j&lt;=</a:t>
            </a:r>
            <a:r>
              <a:rPr lang="en-GB" altLang="en-US" sz="2000" dirty="0" err="1">
                <a:sym typeface="宋体" pitchFamily="2" charset="-122"/>
              </a:rPr>
              <a:t>V;j</a:t>
            </a:r>
            <a:r>
              <a:rPr lang="en-GB" altLang="en-US" sz="2000" dirty="0">
                <a:sym typeface="宋体" pitchFamily="2" charset="-122"/>
              </a:rPr>
              <a:t>++){</a:t>
            </a:r>
          </a:p>
          <a:p>
            <a:pPr lvl="0"/>
            <a:r>
              <a:rPr lang="en-GB" altLang="en-US" sz="2000" dirty="0">
                <a:sym typeface="宋体" pitchFamily="2" charset="-122"/>
              </a:rPr>
              <a:t>        if(j&lt;v[</a:t>
            </a:r>
            <a:r>
              <a:rPr lang="en-GB" altLang="en-US" sz="2000" dirty="0" err="1">
                <a:sym typeface="宋体" pitchFamily="2" charset="-122"/>
              </a:rPr>
              <a:t>i</a:t>
            </a:r>
            <a:r>
              <a:rPr lang="en-GB" altLang="en-US" sz="2000" dirty="0">
                <a:sym typeface="宋体" pitchFamily="2" charset="-122"/>
              </a:rPr>
              <a:t>]) </a:t>
            </a:r>
            <a:r>
              <a:rPr lang="en-GB" altLang="en-US" sz="2000" dirty="0" err="1">
                <a:sym typeface="宋体" pitchFamily="2" charset="-122"/>
              </a:rPr>
              <a:t>dp</a:t>
            </a:r>
            <a:r>
              <a:rPr lang="en-GB" altLang="en-US" sz="2000" dirty="0">
                <a:sym typeface="宋体" pitchFamily="2" charset="-122"/>
              </a:rPr>
              <a:t>[</a:t>
            </a:r>
            <a:r>
              <a:rPr lang="en-GB" altLang="en-US" sz="2000" dirty="0" err="1">
                <a:sym typeface="宋体" pitchFamily="2" charset="-122"/>
              </a:rPr>
              <a:t>i</a:t>
            </a:r>
            <a:r>
              <a:rPr lang="en-GB" altLang="en-US" sz="2000" dirty="0">
                <a:sym typeface="宋体" pitchFamily="2" charset="-122"/>
              </a:rPr>
              <a:t>][j]=</a:t>
            </a:r>
            <a:r>
              <a:rPr lang="en-GB" altLang="en-US" sz="2000" dirty="0" err="1">
                <a:sym typeface="宋体" pitchFamily="2" charset="-122"/>
              </a:rPr>
              <a:t>dp</a:t>
            </a:r>
            <a:r>
              <a:rPr lang="en-GB" altLang="en-US" sz="2000" dirty="0">
                <a:sym typeface="宋体" pitchFamily="2" charset="-122"/>
              </a:rPr>
              <a:t>[i-1][j];</a:t>
            </a:r>
          </a:p>
          <a:p>
            <a:pPr lvl="0"/>
            <a:r>
              <a:rPr lang="en-GB" altLang="en-US" sz="2000" dirty="0">
                <a:sym typeface="宋体" pitchFamily="2" charset="-122"/>
              </a:rPr>
              <a:t>	 else </a:t>
            </a:r>
            <a:r>
              <a:rPr lang="en-GB" altLang="en-US" sz="2000" dirty="0" err="1">
                <a:sym typeface="宋体" pitchFamily="2" charset="-122"/>
              </a:rPr>
              <a:t>dp</a:t>
            </a:r>
            <a:r>
              <a:rPr lang="en-GB" altLang="en-US" sz="2000" dirty="0">
                <a:sym typeface="宋体" pitchFamily="2" charset="-122"/>
              </a:rPr>
              <a:t>[</a:t>
            </a:r>
            <a:r>
              <a:rPr lang="en-GB" altLang="en-US" sz="2000" dirty="0" err="1">
                <a:sym typeface="宋体" pitchFamily="2" charset="-122"/>
              </a:rPr>
              <a:t>i</a:t>
            </a:r>
            <a:r>
              <a:rPr lang="en-GB" altLang="en-US" sz="2000" dirty="0">
                <a:sym typeface="宋体" pitchFamily="2" charset="-122"/>
              </a:rPr>
              <a:t>][j]=max(</a:t>
            </a:r>
            <a:r>
              <a:rPr lang="en-GB" altLang="en-US" sz="2000" dirty="0" err="1">
                <a:sym typeface="宋体" pitchFamily="2" charset="-122"/>
              </a:rPr>
              <a:t>dp</a:t>
            </a:r>
            <a:r>
              <a:rPr lang="en-GB" altLang="en-US" sz="2000" dirty="0">
                <a:sym typeface="宋体" pitchFamily="2" charset="-122"/>
              </a:rPr>
              <a:t>[i-1][j],</a:t>
            </a:r>
            <a:r>
              <a:rPr lang="en-GB" altLang="en-US" sz="2000" dirty="0" err="1">
                <a:sym typeface="宋体" pitchFamily="2" charset="-122"/>
              </a:rPr>
              <a:t>dp</a:t>
            </a:r>
            <a:r>
              <a:rPr lang="en-GB" altLang="en-US" sz="2000" dirty="0">
                <a:sym typeface="宋体" pitchFamily="2" charset="-122"/>
              </a:rPr>
              <a:t>[i-1][j-v[</a:t>
            </a:r>
            <a:r>
              <a:rPr lang="en-GB" altLang="en-US" sz="2000" dirty="0" err="1">
                <a:sym typeface="宋体" pitchFamily="2" charset="-122"/>
              </a:rPr>
              <a:t>i</a:t>
            </a:r>
            <a:r>
              <a:rPr lang="en-GB" altLang="en-US" sz="2000" dirty="0">
                <a:sym typeface="宋体" pitchFamily="2" charset="-122"/>
              </a:rPr>
              <a:t>]]+w[</a:t>
            </a:r>
            <a:r>
              <a:rPr lang="en-GB" altLang="en-US" sz="2000" dirty="0" err="1">
                <a:sym typeface="宋体" pitchFamily="2" charset="-122"/>
              </a:rPr>
              <a:t>i</a:t>
            </a:r>
            <a:r>
              <a:rPr lang="en-GB" altLang="en-US" sz="2000" dirty="0">
                <a:sym typeface="宋体" pitchFamily="2" charset="-122"/>
              </a:rPr>
              <a:t>]);</a:t>
            </a:r>
          </a:p>
          <a:p>
            <a:pPr lvl="0"/>
            <a:r>
              <a:rPr lang="en-GB" altLang="en-US" sz="2000" dirty="0">
                <a:sym typeface="宋体" pitchFamily="2" charset="-122"/>
              </a:rPr>
              <a:t>    }</a:t>
            </a:r>
          </a:p>
          <a:p>
            <a:pPr lvl="0"/>
            <a:r>
              <a:rPr lang="en-GB" altLang="en-US" sz="2000" dirty="0">
                <a:sym typeface="宋体" pitchFamily="2" charset="-122"/>
              </a:rPr>
              <a:t>}</a:t>
            </a:r>
          </a:p>
          <a:p>
            <a:pPr lvl="0"/>
            <a:r>
              <a:rPr lang="zh-CN" altLang="en-US" sz="2000" dirty="0"/>
              <a:t>对于</a:t>
            </a:r>
            <a:r>
              <a:rPr lang="en-US" altLang="zh-CN" sz="2000" dirty="0"/>
              <a:t>01</a:t>
            </a:r>
            <a:r>
              <a:rPr lang="zh-CN" altLang="en-US" sz="2000" dirty="0"/>
              <a:t>背包我们有一个一维数组优化，</a:t>
            </a:r>
            <a:r>
              <a:rPr lang="zh-CN" altLang="en-GB" sz="2000" dirty="0">
                <a:sym typeface="宋体" pitchFamily="2" charset="-122"/>
              </a:rPr>
              <a:t>在实现上我们需要倒着</a:t>
            </a:r>
            <a:r>
              <a:rPr lang="en-US" altLang="zh-CN" sz="2000" dirty="0">
                <a:sym typeface="宋体" pitchFamily="2" charset="-122"/>
              </a:rPr>
              <a:t>for</a:t>
            </a:r>
            <a:r>
              <a:rPr lang="zh-CN" altLang="en-US" sz="2000" dirty="0">
                <a:sym typeface="宋体" pitchFamily="2" charset="-122"/>
              </a:rPr>
              <a:t>循环，保证每一件物品只会被选取一次。（想一想为什么）</a:t>
            </a:r>
          </a:p>
          <a:p>
            <a:pPr lvl="0"/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for(</a:t>
            </a:r>
            <a:r>
              <a:rPr lang="en-GB" altLang="en-US" sz="2000" dirty="0" err="1">
                <a:solidFill>
                  <a:srgbClr val="00B0F0"/>
                </a:solidFill>
                <a:sym typeface="宋体" pitchFamily="2" charset="-122"/>
              </a:rPr>
              <a:t>int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 </a:t>
            </a:r>
            <a:r>
              <a:rPr lang="en-GB" altLang="en-US" sz="2000" dirty="0" err="1">
                <a:solidFill>
                  <a:srgbClr val="00B0F0"/>
                </a:solidFill>
                <a:sym typeface="宋体" pitchFamily="2" charset="-122"/>
              </a:rPr>
              <a:t>i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=1;i&lt;=</a:t>
            </a:r>
            <a:r>
              <a:rPr lang="en-GB" altLang="en-US" sz="2000" dirty="0" err="1">
                <a:solidFill>
                  <a:srgbClr val="00B0F0"/>
                </a:solidFill>
                <a:sym typeface="宋体" pitchFamily="2" charset="-122"/>
              </a:rPr>
              <a:t>n;i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++){</a:t>
            </a:r>
          </a:p>
          <a:p>
            <a:pPr lvl="0"/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    for(</a:t>
            </a:r>
            <a:r>
              <a:rPr lang="en-GB" altLang="en-US" sz="2000" dirty="0" err="1">
                <a:solidFill>
                  <a:srgbClr val="00B0F0"/>
                </a:solidFill>
                <a:sym typeface="宋体" pitchFamily="2" charset="-122"/>
              </a:rPr>
              <a:t>int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 j=</a:t>
            </a:r>
            <a:r>
              <a:rPr lang="en-US" altLang="en-GB" sz="2000" dirty="0">
                <a:solidFill>
                  <a:srgbClr val="00B0F0"/>
                </a:solidFill>
                <a:sym typeface="宋体" pitchFamily="2" charset="-122"/>
              </a:rPr>
              <a:t>V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;j</a:t>
            </a:r>
            <a:r>
              <a:rPr lang="en-US" altLang="en-GB" sz="2000" dirty="0">
                <a:solidFill>
                  <a:srgbClr val="00B0F0"/>
                </a:solidFill>
                <a:sym typeface="宋体" pitchFamily="2" charset="-122"/>
              </a:rPr>
              <a:t>&gt;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=</a:t>
            </a:r>
            <a:r>
              <a:rPr lang="en-US" altLang="en-GB" sz="2000" dirty="0">
                <a:solidFill>
                  <a:srgbClr val="00B0F0"/>
                </a:solidFill>
                <a:sym typeface="宋体" pitchFamily="2" charset="-122"/>
              </a:rPr>
              <a:t>0</a:t>
            </a:r>
            <a:r>
              <a:rPr lang="en-GB" altLang="en-US" sz="2000" dirty="0" smtClean="0">
                <a:solidFill>
                  <a:srgbClr val="00B0F0"/>
                </a:solidFill>
                <a:sym typeface="宋体" pitchFamily="2" charset="-122"/>
              </a:rPr>
              <a:t>;j</a:t>
            </a:r>
            <a:r>
              <a:rPr lang="en-GB" altLang="en-US" sz="2000" dirty="0" smtClean="0">
                <a:solidFill>
                  <a:srgbClr val="00B0F0"/>
                </a:solidFill>
                <a:sym typeface="宋体" pitchFamily="2" charset="-122"/>
              </a:rPr>
              <a:t>--</a:t>
            </a:r>
            <a:r>
              <a:rPr lang="en-GB" altLang="en-US" sz="2000" dirty="0" smtClean="0">
                <a:solidFill>
                  <a:srgbClr val="00B0F0"/>
                </a:solidFill>
                <a:sym typeface="宋体" pitchFamily="2" charset="-122"/>
              </a:rPr>
              <a:t>){</a:t>
            </a:r>
            <a:endParaRPr lang="en-GB" altLang="en-US" sz="2000" dirty="0">
              <a:solidFill>
                <a:srgbClr val="00B0F0"/>
              </a:solidFill>
              <a:sym typeface="宋体" pitchFamily="2" charset="-122"/>
            </a:endParaRPr>
          </a:p>
          <a:p>
            <a:pPr lvl="0"/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        if(j</a:t>
            </a:r>
            <a:r>
              <a:rPr lang="en-US" altLang="en-GB" sz="2000" dirty="0">
                <a:solidFill>
                  <a:srgbClr val="00B0F0"/>
                </a:solidFill>
                <a:sym typeface="宋体" pitchFamily="2" charset="-122"/>
              </a:rPr>
              <a:t>&gt;</a:t>
            </a:r>
            <a:r>
              <a:rPr lang="en-US" altLang="zh-CN" sz="2000" dirty="0">
                <a:solidFill>
                  <a:srgbClr val="00B0F0"/>
                </a:solidFill>
                <a:sym typeface="宋体" pitchFamily="2" charset="-122"/>
              </a:rPr>
              <a:t>=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v[</a:t>
            </a:r>
            <a:r>
              <a:rPr lang="en-GB" altLang="en-US" sz="2000" dirty="0" err="1">
                <a:solidFill>
                  <a:srgbClr val="00B0F0"/>
                </a:solidFill>
                <a:sym typeface="宋体" pitchFamily="2" charset="-122"/>
              </a:rPr>
              <a:t>i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]) </a:t>
            </a:r>
            <a:r>
              <a:rPr lang="en-GB" altLang="en-US" sz="2000" dirty="0" err="1">
                <a:solidFill>
                  <a:srgbClr val="00B0F0"/>
                </a:solidFill>
                <a:sym typeface="宋体" pitchFamily="2" charset="-122"/>
              </a:rPr>
              <a:t>dp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[j]=max(</a:t>
            </a:r>
            <a:r>
              <a:rPr lang="en-GB" altLang="en-US" sz="2000" dirty="0" err="1">
                <a:solidFill>
                  <a:srgbClr val="00B0F0"/>
                </a:solidFill>
                <a:sym typeface="宋体" pitchFamily="2" charset="-122"/>
              </a:rPr>
              <a:t>dp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[j],</a:t>
            </a:r>
            <a:r>
              <a:rPr lang="en-GB" altLang="en-US" sz="2000" dirty="0" err="1">
                <a:solidFill>
                  <a:srgbClr val="00B0F0"/>
                </a:solidFill>
                <a:sym typeface="宋体" pitchFamily="2" charset="-122"/>
              </a:rPr>
              <a:t>dp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[j-v[</a:t>
            </a:r>
            <a:r>
              <a:rPr lang="en-GB" altLang="en-US" sz="2000" dirty="0" err="1">
                <a:solidFill>
                  <a:srgbClr val="00B0F0"/>
                </a:solidFill>
                <a:sym typeface="宋体" pitchFamily="2" charset="-122"/>
              </a:rPr>
              <a:t>i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]]+w[</a:t>
            </a:r>
            <a:r>
              <a:rPr lang="en-GB" altLang="en-US" sz="2000" dirty="0" err="1">
                <a:solidFill>
                  <a:srgbClr val="00B0F0"/>
                </a:solidFill>
                <a:sym typeface="宋体" pitchFamily="2" charset="-122"/>
              </a:rPr>
              <a:t>i</a:t>
            </a:r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]);</a:t>
            </a:r>
          </a:p>
          <a:p>
            <a:pPr lvl="0"/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    }</a:t>
            </a:r>
          </a:p>
          <a:p>
            <a:pPr lvl="0"/>
            <a:r>
              <a:rPr lang="en-GB" altLang="en-US" sz="2000" dirty="0">
                <a:solidFill>
                  <a:srgbClr val="00B0F0"/>
                </a:solidFill>
                <a:sym typeface="宋体" pitchFamily="2" charset="-122"/>
              </a:rPr>
              <a:t>}</a:t>
            </a:r>
          </a:p>
          <a:p>
            <a:pPr lvl="0"/>
            <a:endParaRPr lang="en-GB" altLang="en-US" sz="2000" dirty="0">
              <a:solidFill>
                <a:srgbClr val="00B0F0"/>
              </a:solidFill>
              <a:sym typeface="宋体" pitchFamily="2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标题 104869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背包问题之</a:t>
            </a:r>
            <a:r>
              <a:rPr lang="en-US" altLang="zh-CN">
                <a:sym typeface="宋体" pitchFamily="2" charset="-122"/>
              </a:rPr>
              <a:t>01</a:t>
            </a:r>
            <a:r>
              <a:rPr lang="zh-CN" altLang="en-US">
                <a:sym typeface="宋体" pitchFamily="2" charset="-122"/>
              </a:rPr>
              <a:t>背包</a:t>
            </a:r>
          </a:p>
        </p:txBody>
      </p:sp>
      <p:sp>
        <p:nvSpPr>
          <p:cNvPr id="1048693" name="内容占位符 1048692"/>
          <p:cNvSpPr>
            <a:spLocks noGrp="1"/>
          </p:cNvSpPr>
          <p:nvPr>
            <p:ph idx="1"/>
          </p:nvPr>
        </p:nvSpPr>
        <p:spPr>
          <a:xfrm>
            <a:off x="457200" y="1819275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/>
              <a:t>如图我们用网格来表示这个二维数组，阴影部分表示已经计算完的子问题。</a:t>
            </a:r>
          </a:p>
          <a:p>
            <a:pPr lvl="0" rtl="0">
              <a:buFontTx/>
              <a:buNone/>
            </a:pPr>
            <a:r>
              <a:rPr lang="zh-CN" altLang="en-US"/>
              <a:t>假如</a:t>
            </a:r>
            <a:r>
              <a:rPr lang="en-US" altLang="zh-CN"/>
              <a:t>i</a:t>
            </a:r>
            <a:r>
              <a:rPr lang="zh-CN" altLang="en-US"/>
              <a:t>等于</a:t>
            </a:r>
            <a:r>
              <a:rPr lang="en-US" altLang="zh-CN"/>
              <a:t>4</a:t>
            </a:r>
            <a:r>
              <a:rPr lang="zh-CN" altLang="en-US"/>
              <a:t>的时候，</a:t>
            </a:r>
          </a:p>
          <a:p>
            <a:pPr lvl="0" rtl="0">
              <a:buFontTx/>
              <a:buNone/>
            </a:pPr>
            <a:r>
              <a:rPr lang="en-US" altLang="zh-CN"/>
              <a:t>   DP[2]</a:t>
            </a:r>
            <a:r>
              <a:rPr lang="zh-CN" altLang="en-US"/>
              <a:t>从</a:t>
            </a:r>
            <a:r>
              <a:rPr lang="en-US" altLang="zh-CN"/>
              <a:t>DP[0]</a:t>
            </a:r>
            <a:r>
              <a:rPr lang="zh-CN" altLang="en-US"/>
              <a:t>转移</a:t>
            </a:r>
          </a:p>
          <a:p>
            <a:pPr lvl="0" rtl="0">
              <a:buFontTx/>
              <a:buNone/>
            </a:pPr>
            <a:r>
              <a:rPr lang="zh-CN" altLang="en-US"/>
              <a:t>   而来，那么它实际</a:t>
            </a:r>
          </a:p>
          <a:p>
            <a:pPr lvl="0" rtl="0">
              <a:buFontTx/>
              <a:buNone/>
            </a:pPr>
            <a:r>
              <a:rPr lang="zh-CN" altLang="en-US"/>
              <a:t>   上，是从</a:t>
            </a:r>
            <a:r>
              <a:rPr lang="en-US" altLang="zh-CN"/>
              <a:t>DP[3][0]</a:t>
            </a:r>
          </a:p>
          <a:p>
            <a:pPr lvl="0" rtl="0">
              <a:buFontTx/>
              <a:buNone/>
            </a:pPr>
            <a:r>
              <a:rPr lang="zh-CN" altLang="en-US"/>
              <a:t>   转移来的。</a:t>
            </a:r>
          </a:p>
        </p:txBody>
      </p:sp>
      <p:pic>
        <p:nvPicPr>
          <p:cNvPr id="2097157" name="图片 2097156" descr="1578135174453"/>
          <p:cNvPicPr>
            <a:picLocks/>
          </p:cNvPicPr>
          <p:nvPr/>
        </p:nvPicPr>
        <p:blipFill>
          <a:blip r:embed="rId2"/>
          <a:srcRect l="12343" t="29831" r="52097" b="24191"/>
          <a:stretch>
            <a:fillRect/>
          </a:stretch>
        </p:blipFill>
        <p:spPr>
          <a:xfrm>
            <a:off x="4610100" y="3003550"/>
            <a:ext cx="3576637" cy="3468687"/>
          </a:xfrm>
          <a:prstGeom prst="rect">
            <a:avLst/>
          </a:prstGeom>
          <a:noFill/>
          <a:ln w="9525" cap="flat" cmpd="sng">
            <a:solidFill>
              <a:schemeClr val="accent1">
                <a:alpha val="100000"/>
              </a:schemeClr>
            </a:solidFill>
            <a:prstDash val="solid"/>
            <a:rou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标题 1048693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完全背包</a:t>
            </a:r>
          </a:p>
        </p:txBody>
      </p:sp>
      <p:sp>
        <p:nvSpPr>
          <p:cNvPr id="1048695" name="内容占位符 104869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>
                <a:sym typeface="宋体" pitchFamily="2" charset="-122"/>
              </a:rPr>
              <a:t>有n个物品，它们有各自的体积</a:t>
            </a:r>
            <a:r>
              <a:rPr lang="en-US" altLang="zh-CN">
                <a:sym typeface="宋体" pitchFamily="2" charset="-122"/>
              </a:rPr>
              <a:t>v</a:t>
            </a:r>
            <a:r>
              <a:rPr lang="en-US" altLang="zh-CN" baseline="-25000">
                <a:sym typeface="宋体" pitchFamily="2" charset="-122"/>
              </a:rPr>
              <a:t>i</a:t>
            </a:r>
            <a:r>
              <a:rPr lang="zh-CN" altLang="en-US">
                <a:sym typeface="宋体" pitchFamily="2" charset="-122"/>
              </a:rPr>
              <a:t>和价值</a:t>
            </a:r>
            <a:r>
              <a:rPr lang="en-US" altLang="zh-CN">
                <a:sym typeface="宋体" pitchFamily="2" charset="-122"/>
              </a:rPr>
              <a:t>w</a:t>
            </a:r>
            <a:r>
              <a:rPr lang="en-US" altLang="zh-CN" baseline="-25000">
                <a:sym typeface="宋体" pitchFamily="2" charset="-122"/>
              </a:rPr>
              <a:t>i</a:t>
            </a:r>
            <a:r>
              <a:rPr lang="zh-CN" altLang="en-US">
                <a:sym typeface="宋体" pitchFamily="2" charset="-122"/>
              </a:rPr>
              <a:t>，</a:t>
            </a:r>
            <a:r>
              <a:rPr lang="zh-CN" altLang="en-US">
                <a:solidFill>
                  <a:srgbClr val="00B0F0"/>
                </a:solidFill>
                <a:sym typeface="宋体" pitchFamily="2" charset="-122"/>
              </a:rPr>
              <a:t>且每种物品可以选无数个</a:t>
            </a:r>
            <a:r>
              <a:rPr lang="zh-CN" altLang="en-US">
                <a:sym typeface="宋体" pitchFamily="2" charset="-122"/>
              </a:rPr>
              <a:t>，现有给定容量的背包</a:t>
            </a:r>
            <a:r>
              <a:rPr lang="en-US" altLang="zh-CN">
                <a:sym typeface="宋体" pitchFamily="2" charset="-122"/>
              </a:rPr>
              <a:t>V</a:t>
            </a:r>
            <a:r>
              <a:rPr lang="zh-CN" altLang="en-US">
                <a:sym typeface="宋体" pitchFamily="2" charset="-122"/>
              </a:rPr>
              <a:t>，如何让背包里装入的物品具有最大的价值总和？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6" name="标题 104869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完全背包</a:t>
            </a:r>
          </a:p>
        </p:txBody>
      </p:sp>
      <p:sp>
        <p:nvSpPr>
          <p:cNvPr id="1048697" name="内容占位符 1048696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zh-CN"/>
              <a:t>在</a:t>
            </a:r>
            <a:r>
              <a:rPr lang="en-US" altLang="zh-CN"/>
              <a:t>01</a:t>
            </a:r>
            <a:r>
              <a:rPr lang="zh-CN" altLang="en-US"/>
              <a:t>背包一维数组优化的基础上，我们只需要将遍历的顺序再反过来，即正向遍历即可。（想一想为什么）</a:t>
            </a:r>
          </a:p>
          <a:p>
            <a:pPr lvl="0"/>
            <a:endParaRPr lang="zh-CN" altLang="en-US"/>
          </a:p>
          <a:p>
            <a:pPr lvl="0"/>
            <a:r>
              <a:rPr lang="en-GB" altLang="en-US" sz="2400">
                <a:solidFill>
                  <a:srgbClr val="00B0F0"/>
                </a:solidFill>
                <a:sym typeface="宋体" pitchFamily="2" charset="-122"/>
              </a:rPr>
              <a:t>for(int i=1;i&lt;=n;i++){</a:t>
            </a:r>
          </a:p>
          <a:p>
            <a:pPr lvl="0"/>
            <a:r>
              <a:rPr lang="en-GB" altLang="en-US" sz="2400">
                <a:solidFill>
                  <a:srgbClr val="00B0F0"/>
                </a:solidFill>
                <a:sym typeface="宋体" pitchFamily="2" charset="-122"/>
              </a:rPr>
              <a:t>    for(int j=</a:t>
            </a:r>
            <a:r>
              <a:rPr lang="en-US" altLang="en-GB" sz="2400">
                <a:solidFill>
                  <a:srgbClr val="00B0F0"/>
                </a:solidFill>
                <a:sym typeface="宋体" pitchFamily="2" charset="-122"/>
              </a:rPr>
              <a:t>0</a:t>
            </a:r>
            <a:r>
              <a:rPr lang="en-GB" altLang="en-US" sz="2400">
                <a:solidFill>
                  <a:srgbClr val="00B0F0"/>
                </a:solidFill>
                <a:sym typeface="宋体" pitchFamily="2" charset="-122"/>
              </a:rPr>
              <a:t>;j</a:t>
            </a:r>
            <a:r>
              <a:rPr lang="en-US" altLang="en-GB" sz="2400">
                <a:solidFill>
                  <a:srgbClr val="00B0F0"/>
                </a:solidFill>
                <a:sym typeface="宋体" pitchFamily="2" charset="-122"/>
              </a:rPr>
              <a:t>&lt;</a:t>
            </a:r>
            <a:r>
              <a:rPr lang="en-GB" altLang="en-US" sz="2400">
                <a:solidFill>
                  <a:srgbClr val="00B0F0"/>
                </a:solidFill>
                <a:sym typeface="宋体" pitchFamily="2" charset="-122"/>
              </a:rPr>
              <a:t>=</a:t>
            </a:r>
            <a:r>
              <a:rPr lang="en-US" altLang="en-GB" sz="2400">
                <a:solidFill>
                  <a:srgbClr val="00B0F0"/>
                </a:solidFill>
                <a:sym typeface="宋体" pitchFamily="2" charset="-122"/>
              </a:rPr>
              <a:t>V</a:t>
            </a:r>
            <a:r>
              <a:rPr lang="en-GB" altLang="en-US" sz="2400">
                <a:solidFill>
                  <a:srgbClr val="00B0F0"/>
                </a:solidFill>
                <a:sym typeface="宋体" pitchFamily="2" charset="-122"/>
              </a:rPr>
              <a:t>;j++){</a:t>
            </a:r>
          </a:p>
          <a:p>
            <a:pPr lvl="0"/>
            <a:r>
              <a:rPr lang="en-GB" altLang="en-US" sz="2400">
                <a:solidFill>
                  <a:srgbClr val="00B0F0"/>
                </a:solidFill>
                <a:sym typeface="宋体" pitchFamily="2" charset="-122"/>
              </a:rPr>
              <a:t>        if(j</a:t>
            </a:r>
            <a:r>
              <a:rPr lang="en-US" altLang="en-GB" sz="2400">
                <a:solidFill>
                  <a:srgbClr val="00B0F0"/>
                </a:solidFill>
                <a:sym typeface="宋体" pitchFamily="2" charset="-122"/>
              </a:rPr>
              <a:t>&gt;</a:t>
            </a:r>
            <a:r>
              <a:rPr lang="en-US" altLang="zh-CN" sz="2400">
                <a:solidFill>
                  <a:srgbClr val="00B0F0"/>
                </a:solidFill>
                <a:sym typeface="宋体" pitchFamily="2" charset="-122"/>
              </a:rPr>
              <a:t>=</a:t>
            </a:r>
            <a:r>
              <a:rPr lang="en-GB" altLang="en-US" sz="2400">
                <a:solidFill>
                  <a:srgbClr val="00B0F0"/>
                </a:solidFill>
                <a:sym typeface="宋体" pitchFamily="2" charset="-122"/>
              </a:rPr>
              <a:t>v[i]) dp[j]=max(dp[j],dp[j-v[i]]+w[i]);</a:t>
            </a:r>
          </a:p>
          <a:p>
            <a:pPr lvl="0"/>
            <a:r>
              <a:rPr lang="en-GB" altLang="en-US" sz="2400">
                <a:solidFill>
                  <a:srgbClr val="00B0F0"/>
                </a:solidFill>
                <a:sym typeface="宋体" pitchFamily="2" charset="-122"/>
              </a:rPr>
              <a:t>    }</a:t>
            </a:r>
          </a:p>
          <a:p>
            <a:pPr lvl="0"/>
            <a:r>
              <a:rPr lang="en-GB" altLang="en-US" sz="2400">
                <a:solidFill>
                  <a:srgbClr val="00B0F0"/>
                </a:solidFill>
                <a:sym typeface="宋体" pitchFamily="2" charset="-122"/>
              </a:rPr>
              <a:t>}</a:t>
            </a:r>
          </a:p>
          <a:p>
            <a:pPr lvl="0"/>
            <a:endParaRPr lang="zh-CN" altLang="en-US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标题 1048586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前言</a:t>
            </a:r>
          </a:p>
        </p:txBody>
      </p:sp>
      <p:sp>
        <p:nvSpPr>
          <p:cNvPr id="1048588" name="内容占位符 1048587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还有，今天的是习题和讲解的内容是一一对应的，大家课后一定要去写写习题，自己动手写题目是很重要的，大家不要偷懒，能写的尽量去写写。</a:t>
            </a:r>
          </a:p>
          <a:p>
            <a:pPr lvl="0"/>
            <a:r>
              <a:rPr lang="zh-CN" altLang="en-US"/>
              <a:t>希望大家都能从今天的这堂课中学到尽可能多的东西。</a:t>
            </a:r>
          </a:p>
          <a:p>
            <a:pPr lvl="0"/>
            <a:r>
              <a:rPr lang="zh-CN" altLang="en-US"/>
              <a:t>下面就进入正题了。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标题 1048697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完全背包</a:t>
            </a:r>
          </a:p>
        </p:txBody>
      </p:sp>
      <p:pic>
        <p:nvPicPr>
          <p:cNvPr id="2097158" name="图片 2097157" descr="1578135466130"/>
          <p:cNvPicPr>
            <a:picLocks/>
          </p:cNvPicPr>
          <p:nvPr/>
        </p:nvPicPr>
        <p:blipFill>
          <a:blip r:embed="rId2"/>
          <a:srcRect l="29292" t="44992" r="19545" b="16507"/>
          <a:stretch>
            <a:fillRect/>
          </a:stretch>
        </p:blipFill>
        <p:spPr>
          <a:xfrm>
            <a:off x="5224462" y="3051175"/>
            <a:ext cx="3302000" cy="331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99" name="内容占位符 1048698"/>
          <p:cNvSpPr>
            <a:spLocks noGrp="1"/>
          </p:cNvSpPr>
          <p:nvPr>
            <p:ph idx="1"/>
          </p:nvPr>
        </p:nvSpPr>
        <p:spPr>
          <a:xfrm>
            <a:off x="457200" y="1654175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zh-CN"/>
              <a:t>还是刚才的图，假如顺序遍历，那么</a:t>
            </a:r>
            <a:r>
              <a:rPr lang="en-US" altLang="zh-CN"/>
              <a:t>DP[4][2]</a:t>
            </a:r>
            <a:r>
              <a:rPr lang="zh-CN" altLang="en-US"/>
              <a:t>实际上是从</a:t>
            </a:r>
            <a:r>
              <a:rPr lang="en-US" altLang="zh-CN"/>
              <a:t>DP[4][0]</a:t>
            </a:r>
            <a:r>
              <a:rPr lang="zh-CN" altLang="en-US"/>
              <a:t>转移而来的。</a:t>
            </a:r>
          </a:p>
          <a:p>
            <a:pPr lvl="0" rtl="0">
              <a:buFontTx/>
              <a:buNone/>
            </a:pPr>
            <a:r>
              <a:rPr lang="zh-CN" altLang="en-US"/>
              <a:t>则同一层的</a:t>
            </a:r>
            <a:r>
              <a:rPr lang="en-US" altLang="zh-CN"/>
              <a:t>i</a:t>
            </a:r>
            <a:r>
              <a:rPr lang="zh-CN" altLang="en-US"/>
              <a:t>可以进行</a:t>
            </a:r>
          </a:p>
          <a:p>
            <a:pPr lvl="0" rtl="0">
              <a:buFontTx/>
              <a:buNone/>
            </a:pPr>
            <a:r>
              <a:rPr lang="zh-CN" altLang="en-US"/>
              <a:t>   多次转移，即被选择</a:t>
            </a:r>
          </a:p>
          <a:p>
            <a:pPr lvl="0" rtl="0">
              <a:buFontTx/>
              <a:buNone/>
            </a:pPr>
            <a:r>
              <a:rPr lang="zh-CN" altLang="en-US"/>
              <a:t>   多次。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标题 1048699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多重背包</a:t>
            </a:r>
          </a:p>
        </p:txBody>
      </p:sp>
      <p:sp>
        <p:nvSpPr>
          <p:cNvPr id="1048701" name="内容占位符 1048700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>
                <a:sym typeface="宋体" pitchFamily="2" charset="-122"/>
              </a:rPr>
              <a:t>有n个物品，它们有各自的体积</a:t>
            </a:r>
            <a:r>
              <a:rPr lang="en-US" altLang="zh-CN">
                <a:sym typeface="宋体" pitchFamily="2" charset="-122"/>
              </a:rPr>
              <a:t>v</a:t>
            </a:r>
            <a:r>
              <a:rPr lang="en-US" altLang="zh-CN" baseline="-25000">
                <a:sym typeface="宋体" pitchFamily="2" charset="-122"/>
              </a:rPr>
              <a:t>i</a:t>
            </a:r>
            <a:r>
              <a:rPr lang="zh-CN" altLang="en-US">
                <a:sym typeface="宋体" pitchFamily="2" charset="-122"/>
              </a:rPr>
              <a:t>和价值</a:t>
            </a:r>
            <a:r>
              <a:rPr lang="en-US" altLang="zh-CN">
                <a:sym typeface="宋体" pitchFamily="2" charset="-122"/>
              </a:rPr>
              <a:t>w</a:t>
            </a:r>
            <a:r>
              <a:rPr lang="en-US" altLang="zh-CN" baseline="-25000">
                <a:sym typeface="宋体" pitchFamily="2" charset="-122"/>
              </a:rPr>
              <a:t>i</a:t>
            </a:r>
            <a:r>
              <a:rPr lang="zh-CN" altLang="en-US">
                <a:sym typeface="宋体" pitchFamily="2" charset="-122"/>
              </a:rPr>
              <a:t>，</a:t>
            </a:r>
            <a:r>
              <a:rPr lang="zh-CN" altLang="en-US">
                <a:solidFill>
                  <a:srgbClr val="00B0F0"/>
                </a:solidFill>
                <a:sym typeface="宋体" pitchFamily="2" charset="-122"/>
              </a:rPr>
              <a:t>以及数量</a:t>
            </a:r>
            <a:r>
              <a:rPr lang="en-US" altLang="zh-CN">
                <a:solidFill>
                  <a:srgbClr val="00B0F0"/>
                </a:solidFill>
                <a:sym typeface="宋体" pitchFamily="2" charset="-122"/>
              </a:rPr>
              <a:t>k</a:t>
            </a:r>
            <a:r>
              <a:rPr lang="en-US" altLang="zh-CN" baseline="-25000">
                <a:solidFill>
                  <a:srgbClr val="00B0F0"/>
                </a:solidFill>
                <a:sym typeface="宋体" pitchFamily="2" charset="-122"/>
              </a:rPr>
              <a:t>i</a:t>
            </a:r>
            <a:r>
              <a:rPr lang="zh-CN" altLang="en-US">
                <a:sym typeface="宋体" pitchFamily="2" charset="-122"/>
              </a:rPr>
              <a:t>，现有给定容量的背包</a:t>
            </a:r>
            <a:r>
              <a:rPr lang="en-US" altLang="zh-CN">
                <a:sym typeface="宋体" pitchFamily="2" charset="-122"/>
              </a:rPr>
              <a:t>V</a:t>
            </a:r>
            <a:r>
              <a:rPr lang="zh-CN" altLang="en-US">
                <a:sym typeface="宋体" pitchFamily="2" charset="-122"/>
              </a:rPr>
              <a:t>，如何让背包里装入的物品具有最大的价值总和？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2" name="标题 104870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多重背包</a:t>
            </a:r>
          </a:p>
        </p:txBody>
      </p:sp>
      <p:sp>
        <p:nvSpPr>
          <p:cNvPr id="1048703" name="内容占位符 104870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一个很显然的思路是将</a:t>
            </a:r>
            <a:r>
              <a:rPr lang="en-US" altLang="zh-CN"/>
              <a:t>k</a:t>
            </a:r>
            <a:r>
              <a:rPr lang="zh-CN" altLang="en-US"/>
              <a:t>个相同的物品用</a:t>
            </a:r>
            <a:r>
              <a:rPr lang="en-US" altLang="zh-CN"/>
              <a:t>k</a:t>
            </a:r>
            <a:r>
              <a:rPr lang="zh-CN" altLang="en-US"/>
              <a:t>个位置分别存他们的价值和体积，这样子就化为了</a:t>
            </a:r>
            <a:r>
              <a:rPr lang="en-US" altLang="zh-CN"/>
              <a:t>01</a:t>
            </a:r>
            <a:r>
              <a:rPr lang="zh-CN" altLang="en-US"/>
              <a:t>背包。</a:t>
            </a:r>
          </a:p>
          <a:p>
            <a:pPr lvl="0"/>
            <a:r>
              <a:rPr lang="zh-CN" altLang="en-US"/>
              <a:t>但是假如某个物品可以有</a:t>
            </a:r>
            <a:r>
              <a:rPr lang="en-US" altLang="zh-CN"/>
              <a:t>1e9</a:t>
            </a:r>
            <a:r>
              <a:rPr lang="zh-CN" altLang="en-US"/>
              <a:t>个，那么空间显然不够。</a:t>
            </a:r>
          </a:p>
          <a:p>
            <a:pPr lvl="0"/>
            <a:r>
              <a:rPr lang="zh-CN" altLang="en-US"/>
              <a:t>这时候我们需要考虑优化。</a:t>
            </a:r>
          </a:p>
          <a:p>
            <a:pPr lvl="0"/>
            <a:endParaRPr lang="en-US" altLang="zh-CN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标题 1048703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多重背包</a:t>
            </a:r>
          </a:p>
        </p:txBody>
      </p:sp>
      <p:sp>
        <p:nvSpPr>
          <p:cNvPr id="1048705" name="内容占位符 104870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zh-CN"/>
              <a:t>有一个优化技巧叫做二进制拆分。</a:t>
            </a:r>
          </a:p>
          <a:p>
            <a:pPr lvl="0" rtl="0">
              <a:buFontTx/>
              <a:buNone/>
            </a:pPr>
            <a:r>
              <a:rPr lang="zh-CN" altLang="zh-CN"/>
              <a:t>比如</a:t>
            </a:r>
            <a:r>
              <a:rPr lang="en-US" altLang="zh-CN"/>
              <a:t>15=8+4+2+1</a:t>
            </a:r>
            <a:r>
              <a:rPr lang="zh-CN" altLang="en-US"/>
              <a:t>，而</a:t>
            </a:r>
            <a:r>
              <a:rPr lang="en-US" altLang="zh-CN"/>
              <a:t>8,4,2,1</a:t>
            </a:r>
            <a:r>
              <a:rPr lang="zh-CN" altLang="en-US"/>
              <a:t>选或者不选构成的四元组</a:t>
            </a:r>
            <a:r>
              <a:rPr lang="en-US" altLang="zh-CN"/>
              <a:t>(a,b,c,d)</a:t>
            </a:r>
            <a:r>
              <a:rPr lang="zh-CN" altLang="en-US"/>
              <a:t>可以表示出</a:t>
            </a:r>
            <a:r>
              <a:rPr lang="en-US" altLang="zh-CN"/>
              <a:t>0-15</a:t>
            </a:r>
            <a:r>
              <a:rPr lang="zh-CN" altLang="en-US"/>
              <a:t>中的任何数组。</a:t>
            </a:r>
          </a:p>
          <a:p>
            <a:pPr lvl="0" rtl="0">
              <a:buFontTx/>
              <a:buNone/>
            </a:pPr>
            <a:r>
              <a:rPr lang="zh-CN" altLang="en-US"/>
              <a:t>其实</a:t>
            </a:r>
            <a:r>
              <a:rPr lang="en-US" altLang="zh-CN"/>
              <a:t>(abcd)</a:t>
            </a:r>
            <a:r>
              <a:rPr lang="en-US" altLang="zh-CN" baseline="-25000"/>
              <a:t>2</a:t>
            </a:r>
            <a:r>
              <a:rPr lang="zh-CN" altLang="en-US"/>
              <a:t>就是一个二进制表示的数</a:t>
            </a:r>
          </a:p>
          <a:p>
            <a:pPr lvl="0" rtl="0">
              <a:buFontTx/>
              <a:buNone/>
            </a:pPr>
            <a:r>
              <a:rPr lang="zh-CN" altLang="en-US"/>
              <a:t>但是比如</a:t>
            </a:r>
            <a:r>
              <a:rPr lang="en-US" altLang="zh-CN"/>
              <a:t>14</a:t>
            </a:r>
            <a:r>
              <a:rPr lang="zh-CN" altLang="en-US"/>
              <a:t>这种数怎么办？</a:t>
            </a:r>
          </a:p>
          <a:p>
            <a:pPr lvl="0" rtl="0">
              <a:buFontTx/>
              <a:buNone/>
            </a:pPr>
            <a:r>
              <a:rPr lang="zh-CN" altLang="en-US"/>
              <a:t>只需要拆分为</a:t>
            </a:r>
            <a:r>
              <a:rPr lang="en-US" altLang="zh-CN"/>
              <a:t>7+4+2+1,</a:t>
            </a:r>
            <a:r>
              <a:rPr lang="zh-CN" altLang="en-US"/>
              <a:t>一样可以表示出</a:t>
            </a:r>
            <a:r>
              <a:rPr lang="en-US" altLang="zh-CN"/>
              <a:t>0-14</a:t>
            </a:r>
            <a:r>
              <a:rPr lang="zh-CN" altLang="en-US"/>
              <a:t>中的任意的数。</a:t>
            </a:r>
          </a:p>
          <a:p>
            <a:pPr lvl="0" rtl="0">
              <a:buFontTx/>
              <a:buNone/>
            </a:pPr>
            <a:r>
              <a:rPr lang="zh-CN" altLang="en-US"/>
              <a:t>然后作</a:t>
            </a:r>
            <a:r>
              <a:rPr lang="en-US" altLang="zh-CN"/>
              <a:t>01</a:t>
            </a:r>
            <a:r>
              <a:rPr lang="zh-CN" altLang="en-US"/>
              <a:t>背包即可解决问题。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6" name="标题 104870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背包的边界</a:t>
            </a:r>
          </a:p>
        </p:txBody>
      </p:sp>
      <p:sp>
        <p:nvSpPr>
          <p:cNvPr id="1048707" name="内容占位符 1048706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在动态规划中，无法被分解成子问题的部分就是</a:t>
            </a:r>
            <a:r>
              <a:rPr lang="en-US" altLang="zh-CN"/>
              <a:t>DP</a:t>
            </a:r>
            <a:r>
              <a:rPr lang="zh-CN" altLang="en-US"/>
              <a:t>边界。这些子问题往往要在开始就被确定。</a:t>
            </a:r>
          </a:p>
          <a:p>
            <a:pPr lvl="0"/>
            <a:r>
              <a:rPr lang="zh-CN" altLang="en-US"/>
              <a:t>在背包问题中，</a:t>
            </a:r>
            <a:r>
              <a:rPr lang="en-US" altLang="zh-CN"/>
              <a:t>DP[0][j]</a:t>
            </a:r>
            <a:r>
              <a:rPr lang="zh-CN" altLang="en-US"/>
              <a:t>为边界</a:t>
            </a:r>
            <a:r>
              <a:rPr lang="en-US" altLang="zh-CN"/>
              <a:t>(0&lt;=j&lt;=V)</a:t>
            </a:r>
          </a:p>
          <a:p>
            <a:pPr lvl="0"/>
            <a:r>
              <a:rPr lang="zh-CN" altLang="en-US"/>
              <a:t>如果不要求背包被装满，边界值需均为</a:t>
            </a:r>
            <a:r>
              <a:rPr lang="en-US" altLang="zh-CN"/>
              <a:t>0</a:t>
            </a:r>
            <a:r>
              <a:rPr lang="zh-CN" altLang="en-US"/>
              <a:t>。</a:t>
            </a:r>
          </a:p>
          <a:p>
            <a:pPr lvl="0"/>
            <a:r>
              <a:rPr lang="zh-CN" altLang="en-US"/>
              <a:t>如果背包需必须恰好被装满，则边界值均需为正无穷。</a:t>
            </a:r>
          </a:p>
          <a:p>
            <a:pPr lvl="0"/>
            <a:r>
              <a:rPr lang="zh-CN" altLang="en-US"/>
              <a:t>想想看为什么？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0" name="标题 1048709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区间</a:t>
            </a:r>
            <a:r>
              <a:rPr lang="en-US" altLang="zh-CN"/>
              <a:t>DP</a:t>
            </a:r>
          </a:p>
        </p:txBody>
      </p:sp>
      <p:sp>
        <p:nvSpPr>
          <p:cNvPr id="1048711" name="内容占位符 1048710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区间</a:t>
            </a:r>
            <a:r>
              <a:rPr lang="en-US" altLang="zh-CN"/>
              <a:t>DP</a:t>
            </a:r>
            <a:r>
              <a:rPr lang="zh-CN" altLang="en-US"/>
              <a:t>顾名思义，就是对区间作</a:t>
            </a:r>
            <a:r>
              <a:rPr lang="en-US" altLang="zh-CN"/>
              <a:t>DP</a:t>
            </a:r>
            <a:r>
              <a:rPr lang="zh-CN" altLang="en-US"/>
              <a:t>。</a:t>
            </a:r>
          </a:p>
          <a:p>
            <a:pPr lvl="0"/>
            <a:r>
              <a:rPr lang="zh-CN" altLang="en-US"/>
              <a:t>一般来说，区间是可以抽象成数轴上的一段闭区间，那么区间</a:t>
            </a:r>
            <a:r>
              <a:rPr lang="en-US" altLang="zh-CN"/>
              <a:t>DP</a:t>
            </a:r>
            <a:r>
              <a:rPr lang="zh-CN" altLang="en-US"/>
              <a:t>就是在数轴上进行</a:t>
            </a:r>
            <a:r>
              <a:rPr lang="en-US" altLang="zh-CN"/>
              <a:t>DP</a:t>
            </a:r>
            <a:r>
              <a:rPr lang="zh-CN" altLang="en-US"/>
              <a:t>，把大区间拆分为很多的子区间。</a:t>
            </a:r>
          </a:p>
          <a:p>
            <a:pPr lvl="0"/>
            <a:r>
              <a:rPr lang="zh-CN" altLang="en-US"/>
              <a:t>区间的拆分不一定是不重叠的，比如取最值的拆分就会重叠</a:t>
            </a:r>
          </a:p>
          <a:p>
            <a:pPr lvl="0"/>
            <a:r>
              <a:rPr lang="zh-CN" altLang="en-US"/>
              <a:t>比如</a:t>
            </a:r>
            <a:r>
              <a:rPr lang="en-US" altLang="zh-CN"/>
              <a:t>[i,j]</a:t>
            </a:r>
            <a:r>
              <a:rPr lang="zh-CN" altLang="en-US"/>
              <a:t>可以拆分成，取最值</a:t>
            </a:r>
            <a:r>
              <a:rPr lang="en-US" altLang="zh-CN"/>
              <a:t>([i,j-1],[i+1][j])</a:t>
            </a:r>
            <a:r>
              <a:rPr lang="zh-CN" altLang="en-US"/>
              <a:t>，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2" name="标题 104871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区间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sp>
        <p:nvSpPr>
          <p:cNvPr id="1048713" name="内容占位符 104871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如果拆分是加法或者是乘法</a:t>
            </a:r>
          </a:p>
          <a:p>
            <a:pPr lvl="0"/>
            <a:r>
              <a:rPr lang="zh-CN" altLang="en-US"/>
              <a:t>就是</a:t>
            </a:r>
            <a:r>
              <a:rPr lang="en-US" altLang="zh-CN"/>
              <a:t>[i,k]+[k,j]</a:t>
            </a:r>
            <a:r>
              <a:rPr lang="zh-CN" altLang="en-US"/>
              <a:t>或者</a:t>
            </a:r>
            <a:r>
              <a:rPr lang="en-US" altLang="zh-CN">
                <a:sym typeface="宋体" pitchFamily="2" charset="-122"/>
              </a:rPr>
              <a:t>[i,k]*[k,j](i&lt;=k&lt;=j)</a:t>
            </a:r>
          </a:p>
          <a:p>
            <a:pPr lvl="0"/>
            <a:r>
              <a:rPr lang="zh-CN" altLang="en-US"/>
              <a:t>如果任意拆分都可以得到正确结果。</a:t>
            </a:r>
          </a:p>
          <a:p>
            <a:pPr lvl="0"/>
            <a:r>
              <a:rPr lang="zh-CN" altLang="en-US"/>
              <a:t>可以二分拆成</a:t>
            </a:r>
            <a:r>
              <a:rPr lang="en-US" altLang="zh-CN"/>
              <a:t>[i,i+len/2],[i+len/2+1,i+len]</a:t>
            </a:r>
          </a:p>
          <a:p>
            <a:pPr lvl="0"/>
            <a:r>
              <a:rPr lang="zh-CN" altLang="en-US"/>
              <a:t>当然要视具体题目与时间复杂度而定。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4" name="标题 1048713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区间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sp>
        <p:nvSpPr>
          <p:cNvPr id="1048715" name="内容占位符 104871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>
                <a:sym typeface="宋体" pitchFamily="2" charset="-122"/>
              </a:rPr>
              <a:t>当然区间</a:t>
            </a:r>
            <a:r>
              <a:rPr lang="en-US" altLang="zh-CN">
                <a:sym typeface="宋体" pitchFamily="2" charset="-122"/>
              </a:rPr>
              <a:t>DP</a:t>
            </a:r>
            <a:r>
              <a:rPr lang="zh-CN" altLang="en-US">
                <a:sym typeface="宋体" pitchFamily="2" charset="-122"/>
              </a:rPr>
              <a:t>也有高维的。</a:t>
            </a:r>
          </a:p>
          <a:p>
            <a:pPr lvl="0"/>
            <a:r>
              <a:rPr lang="zh-CN" altLang="en-US">
                <a:sym typeface="宋体" pitchFamily="2" charset="-122"/>
              </a:rPr>
              <a:t>比如一个平面中，一个矩形可以拆分成多个矩形。</a:t>
            </a:r>
          </a:p>
          <a:p>
            <a:pPr lvl="0"/>
            <a:r>
              <a:rPr lang="zh-CN" altLang="en-US">
                <a:sym typeface="宋体" pitchFamily="2" charset="-122"/>
              </a:rPr>
              <a:t>或者是一个空间中，拆分成长方体。</a:t>
            </a:r>
          </a:p>
          <a:p>
            <a:pPr lvl="0"/>
            <a:r>
              <a:rPr lang="zh-CN" altLang="en-US">
                <a:sym typeface="宋体" pitchFamily="2" charset="-122"/>
              </a:rPr>
              <a:t>或者更高维的拆分，这个时候可能就想象不出画面了，但是思路上是一样的，大区间化小区间，就这么简单。</a:t>
            </a:r>
          </a:p>
          <a:p>
            <a:pPr lvl="0"/>
            <a:endParaRPr lang="zh-CN" alt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6" name="标题 104871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区间</a:t>
            </a:r>
            <a:r>
              <a:rPr lang="en-US" altLang="zh-CN"/>
              <a:t>DP</a:t>
            </a:r>
          </a:p>
        </p:txBody>
      </p:sp>
      <p:sp>
        <p:nvSpPr>
          <p:cNvPr id="1048717" name="内容占位符 1048716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/>
              <a:t>经典例题就是石子合并</a:t>
            </a:r>
          </a:p>
          <a:p>
            <a:pPr lvl="0" rtl="0">
              <a:buFontTx/>
              <a:buNone/>
            </a:pPr>
            <a:endParaRPr lang="zh-CN" altLang="en-US"/>
          </a:p>
          <a:p>
            <a:pPr lvl="0" rtl="0">
              <a:buFontTx/>
              <a:buNone/>
            </a:pPr>
            <a:r>
              <a:rPr lang="zh-CN" altLang="en-US"/>
              <a:t>N堆石子摆成一条线。现要将石子有次序地合并成一堆。规定每次只能选相邻的2堆石子合并成新的一堆，并将新的一堆石子数记为该次合并的代价。计算将N堆石子合并成一堆的最小代价。</a:t>
            </a:r>
          </a:p>
          <a:p>
            <a:pPr lvl="0" rtl="0">
              <a:buFontTx/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8" name="标题 1048717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区间</a:t>
            </a:r>
            <a:r>
              <a:rPr lang="en-US" altLang="zh-CN"/>
              <a:t>DP</a:t>
            </a:r>
          </a:p>
        </p:txBody>
      </p:sp>
      <p:sp>
        <p:nvSpPr>
          <p:cNvPr id="1048719" name="内容占位符 1048718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例如： 1 2 3 4，有不少合并方法</a:t>
            </a:r>
          </a:p>
          <a:p>
            <a:pPr lvl="0"/>
            <a:r>
              <a:rPr lang="zh-CN" altLang="en-US"/>
              <a:t>1 2 3 4 =&gt; 3 3 4(3) =&gt; 6 4(9) =&gt; 10(19)</a:t>
            </a:r>
          </a:p>
          <a:p>
            <a:pPr lvl="0"/>
            <a:r>
              <a:rPr lang="zh-CN" altLang="en-US"/>
              <a:t>1 2 3 4 =&gt; 1 5 4(5) =&gt; 1 9(14) =&gt; 10(24)</a:t>
            </a:r>
          </a:p>
          <a:p>
            <a:pPr lvl="0"/>
            <a:r>
              <a:rPr lang="zh-CN" altLang="en-US"/>
              <a:t>1 2 3 4 =&gt; 1 2 7(7) =&gt; 3 7(10) =&gt; 10(20)</a:t>
            </a:r>
          </a:p>
          <a:p>
            <a:pPr lvl="0"/>
            <a:endParaRPr lang="zh-CN" altLang="en-US"/>
          </a:p>
          <a:p>
            <a:pPr lvl="0"/>
            <a:r>
              <a:rPr lang="zh-CN" altLang="en-US"/>
              <a:t>括号里面为总代价可以看出，第一种方法的代价最低，现在给出n堆石子的数量，计算最小合并代价。</a:t>
            </a:r>
          </a:p>
          <a:p>
            <a:pPr lvl="0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标题 1048588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什么是动态规划</a:t>
            </a:r>
          </a:p>
        </p:txBody>
      </p:sp>
      <p:sp>
        <p:nvSpPr>
          <p:cNvPr id="1048590" name="内容占位符 1048589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95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动态规划全称叫做Dynamic Programming，简称</a:t>
            </a:r>
            <a:r>
              <a:rPr lang="en-US" altLang="zh-CN"/>
              <a:t>DP</a:t>
            </a:r>
          </a:p>
          <a:p>
            <a:pPr lvl="0"/>
            <a:r>
              <a:rPr lang="en-US" altLang="zh-CN"/>
              <a:t>DP</a:t>
            </a:r>
            <a:r>
              <a:rPr lang="zh-CN" altLang="en-US"/>
              <a:t>的就是将一个大问题转化为一连串的小问题，从小问题开始逐个解决</a:t>
            </a:r>
            <a:r>
              <a:rPr lang="zh-CN" altLang="en-US">
                <a:sym typeface="宋体" pitchFamily="2" charset="-122"/>
              </a:rPr>
              <a:t>每个子问题</a:t>
            </a:r>
            <a:r>
              <a:rPr lang="zh-CN" altLang="en-US"/>
              <a:t>，</a:t>
            </a:r>
          </a:p>
          <a:p>
            <a:pPr lvl="0"/>
            <a:endParaRPr lang="zh-CN" altLang="en-US"/>
          </a:p>
          <a:p>
            <a:pPr lvl="0"/>
            <a:endParaRPr lang="zh-CN" altLang="en-US"/>
          </a:p>
          <a:p>
            <a:pPr lvl="0"/>
            <a:endParaRPr lang="zh-CN" altLang="en-US"/>
          </a:p>
          <a:p>
            <a:pPr lvl="0"/>
            <a:r>
              <a:rPr lang="zh-CN" altLang="en-US"/>
              <a:t>比如要解决</a:t>
            </a:r>
            <a:r>
              <a:rPr lang="en-US" altLang="zh-CN"/>
              <a:t>P5</a:t>
            </a:r>
            <a:r>
              <a:rPr lang="zh-CN" altLang="en-US"/>
              <a:t>，我们可以拆解成一连串的子问题</a:t>
            </a:r>
            <a:r>
              <a:rPr lang="en-US" altLang="zh-CN"/>
              <a:t>P1</a:t>
            </a:r>
            <a:r>
              <a:rPr lang="zh-CN" altLang="en-US"/>
              <a:t>到</a:t>
            </a:r>
            <a:r>
              <a:rPr lang="en-US" altLang="zh-CN"/>
              <a:t>P4</a:t>
            </a:r>
            <a:r>
              <a:rPr lang="zh-CN" altLang="en-US"/>
              <a:t>，从</a:t>
            </a:r>
            <a:r>
              <a:rPr lang="en-US" altLang="zh-CN"/>
              <a:t>P1</a:t>
            </a:r>
            <a:r>
              <a:rPr lang="zh-CN" altLang="en-US"/>
              <a:t>开始解决他。</a:t>
            </a:r>
          </a:p>
        </p:txBody>
      </p:sp>
      <p:pic>
        <p:nvPicPr>
          <p:cNvPr id="2097153" name="图片 2097152" descr="1578119827420"/>
          <p:cNvPicPr>
            <a:picLocks/>
          </p:cNvPicPr>
          <p:nvPr/>
        </p:nvPicPr>
        <p:blipFill>
          <a:blip r:embed="rId2"/>
          <a:srcRect l="8763" t="47684" r="4369" b="36977"/>
          <a:stretch>
            <a:fillRect/>
          </a:stretch>
        </p:blipFill>
        <p:spPr>
          <a:xfrm>
            <a:off x="792162" y="3840162"/>
            <a:ext cx="6553200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0" name="标题 1048719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区间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sp>
        <p:nvSpPr>
          <p:cNvPr id="1048721" name="内容占位符 1048720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/>
              <a:t>状态转移方程：</a:t>
            </a:r>
          </a:p>
          <a:p>
            <a:pPr lvl="0" rtl="0">
              <a:buFontTx/>
              <a:buNone/>
            </a:pPr>
            <a:r>
              <a:rPr lang="en-GB" altLang="zh-CN"/>
              <a:t>DP[i][j]=min</a:t>
            </a:r>
            <a:r>
              <a:rPr lang="en-GB" altLang="zh-CN" baseline="-25000"/>
              <a:t>i&lt;=k&lt;j</a:t>
            </a:r>
            <a:r>
              <a:rPr lang="en-GB" altLang="zh-CN"/>
              <a:t>(DP[i][k]+DP[k+1][j])</a:t>
            </a:r>
          </a:p>
          <a:p>
            <a:pPr lvl="0" rtl="0">
              <a:buFontTx/>
              <a:buNone/>
            </a:pPr>
            <a:r>
              <a:rPr lang="zh-CN" altLang="en-GB"/>
              <a:t>粗看只需要枚举</a:t>
            </a:r>
            <a:r>
              <a:rPr lang="en-US" altLang="zh-CN"/>
              <a:t>i</a:t>
            </a:r>
            <a:r>
              <a:rPr lang="zh-CN" altLang="en-GB"/>
              <a:t>，枚举</a:t>
            </a:r>
            <a:r>
              <a:rPr lang="en-US" altLang="zh-CN"/>
              <a:t>j</a:t>
            </a:r>
            <a:r>
              <a:rPr lang="zh-CN" altLang="en-US"/>
              <a:t>，枚举</a:t>
            </a:r>
            <a:r>
              <a:rPr lang="en-US" altLang="zh-CN"/>
              <a:t>k</a:t>
            </a:r>
            <a:r>
              <a:rPr lang="zh-CN" altLang="en-US"/>
              <a:t>即可。</a:t>
            </a:r>
          </a:p>
          <a:p>
            <a:pPr lvl="0" rtl="0">
              <a:buFontTx/>
              <a:buNone/>
            </a:pPr>
            <a:r>
              <a:rPr lang="zh-CN" altLang="en-US"/>
              <a:t>但是注意枚举的时候要先计算出</a:t>
            </a:r>
            <a:r>
              <a:rPr lang="en-US" altLang="zh-CN"/>
              <a:t>len</a:t>
            </a:r>
            <a:r>
              <a:rPr lang="zh-CN" altLang="en-US"/>
              <a:t>（</a:t>
            </a:r>
            <a:r>
              <a:rPr lang="en-US" altLang="zh-CN"/>
              <a:t>j-i+1</a:t>
            </a:r>
            <a:r>
              <a:rPr lang="zh-CN" altLang="en-US"/>
              <a:t>）小的</a:t>
            </a:r>
            <a:r>
              <a:rPr lang="en-US" altLang="zh-CN"/>
              <a:t>DP</a:t>
            </a:r>
            <a:r>
              <a:rPr lang="zh-CN" altLang="en-US"/>
              <a:t>值。</a:t>
            </a:r>
          </a:p>
          <a:p>
            <a:pPr lvl="0" rtl="0">
              <a:buFontTx/>
              <a:buNone/>
            </a:pPr>
            <a:r>
              <a:rPr lang="zh-CN" altLang="en-US"/>
              <a:t>所以可以枚举</a:t>
            </a:r>
            <a:r>
              <a:rPr lang="en-US" altLang="zh-CN"/>
              <a:t>i</a:t>
            </a:r>
            <a:r>
              <a:rPr lang="zh-CN" altLang="en-US"/>
              <a:t>，枚举</a:t>
            </a:r>
            <a:r>
              <a:rPr lang="en-US" altLang="zh-CN"/>
              <a:t>len</a:t>
            </a:r>
            <a:r>
              <a:rPr lang="zh-CN" altLang="en-US"/>
              <a:t>，则</a:t>
            </a:r>
            <a:r>
              <a:rPr lang="en-US" altLang="zh-CN"/>
              <a:t>j=i+len-1</a:t>
            </a:r>
            <a:r>
              <a:rPr lang="zh-CN" altLang="en-US"/>
              <a:t>，枚举</a:t>
            </a:r>
            <a:r>
              <a:rPr lang="en-US" altLang="zh-CN"/>
              <a:t>k</a:t>
            </a:r>
            <a:r>
              <a:rPr lang="zh-CN" altLang="en-US"/>
              <a:t>来计算，保证每一个</a:t>
            </a:r>
            <a:r>
              <a:rPr lang="en-US" altLang="zh-CN"/>
              <a:t>DP</a:t>
            </a:r>
            <a:r>
              <a:rPr lang="zh-CN" altLang="en-US"/>
              <a:t>计算的时候，子问题都是已经被解决的了。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2" name="标题 104872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区间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sp>
        <p:nvSpPr>
          <p:cNvPr id="1048723" name="内容占位符 104872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就石子合并这个问题而言，他不一定是一条线，他也可以是一个环，我们在环上取石子。</a:t>
            </a:r>
          </a:p>
          <a:p>
            <a:pPr lvl="0"/>
            <a:r>
              <a:rPr lang="zh-CN" altLang="en-US"/>
              <a:t>解决方案就是，把环铺开。</a:t>
            </a:r>
          </a:p>
          <a:p>
            <a:pPr lvl="0"/>
            <a:r>
              <a:rPr lang="zh-CN" altLang="en-US"/>
              <a:t>比如</a:t>
            </a:r>
            <a:r>
              <a:rPr lang="en-US" altLang="zh-CN"/>
              <a:t>1234</a:t>
            </a:r>
            <a:r>
              <a:rPr lang="zh-CN" altLang="en-US"/>
              <a:t>的环，我们铺开成</a:t>
            </a:r>
            <a:r>
              <a:rPr lang="en-US" altLang="zh-CN"/>
              <a:t>1234123</a:t>
            </a:r>
            <a:r>
              <a:rPr lang="zh-CN" altLang="en-US"/>
              <a:t>的线</a:t>
            </a:r>
          </a:p>
          <a:p>
            <a:pPr lvl="0"/>
            <a:r>
              <a:rPr lang="zh-CN" altLang="en-US"/>
              <a:t>然后和原来一样子</a:t>
            </a:r>
            <a:r>
              <a:rPr lang="en-US" altLang="zh-CN"/>
              <a:t>DP</a:t>
            </a:r>
            <a:r>
              <a:rPr lang="zh-CN" altLang="en-US"/>
              <a:t>，最后取所有</a:t>
            </a:r>
            <a:r>
              <a:rPr lang="en-US" altLang="zh-CN"/>
              <a:t>DP[i][i+len-1](1&lt;=i&lt;=len)</a:t>
            </a:r>
            <a:r>
              <a:rPr lang="zh-CN" altLang="en-US"/>
              <a:t>中的最优解即可。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4" name="标题 1048723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区间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sp>
        <p:nvSpPr>
          <p:cNvPr id="1048725" name="内容占位符 104872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625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 sz="2800"/>
              <a:t>石子合并还有一个平行四边形优化（出自</a:t>
            </a:r>
            <a:r>
              <a:rPr lang="en-US" altLang="zh-CN" sz="2800"/>
              <a:t>NOI</a:t>
            </a:r>
            <a:r>
              <a:rPr lang="zh-CN" altLang="en-US" sz="2800"/>
              <a:t>国家集训队论文集），这里简单介绍下它的思想。</a:t>
            </a:r>
          </a:p>
          <a:p>
            <a:pPr lvl="0"/>
            <a:r>
              <a:rPr lang="zh-CN" altLang="en-US" sz="2800"/>
              <a:t>对于</a:t>
            </a:r>
            <a:r>
              <a:rPr lang="en-US" altLang="zh-CN" sz="2800"/>
              <a:t>DP[i][j]</a:t>
            </a:r>
            <a:r>
              <a:rPr lang="zh-CN" altLang="en-US" sz="2800"/>
              <a:t>我们找分割点每次都</a:t>
            </a:r>
            <a:r>
              <a:rPr lang="en-US" altLang="zh-CN" sz="2800"/>
              <a:t>for</a:t>
            </a:r>
            <a:r>
              <a:rPr lang="zh-CN" altLang="en-US" sz="2800"/>
              <a:t>一遍</a:t>
            </a:r>
            <a:r>
              <a:rPr lang="en-US" altLang="zh-CN" sz="2800"/>
              <a:t>i</a:t>
            </a:r>
            <a:r>
              <a:rPr lang="zh-CN" altLang="en-US" sz="2800"/>
              <a:t>到</a:t>
            </a:r>
            <a:r>
              <a:rPr lang="en-US" altLang="zh-CN" sz="2800"/>
              <a:t>j</a:t>
            </a:r>
            <a:r>
              <a:rPr lang="zh-CN" altLang="en-US" sz="2800"/>
              <a:t>是不是太浪费了？如果能排除一些肯定不是最优分割的点，是不是会优化很多？</a:t>
            </a:r>
          </a:p>
          <a:p>
            <a:pPr lvl="0"/>
            <a:r>
              <a:rPr lang="zh-CN" altLang="en-US" sz="2800"/>
              <a:t>记</a:t>
            </a:r>
            <a:r>
              <a:rPr lang="en-US" altLang="zh-CN" sz="2800"/>
              <a:t>s[i][j]</a:t>
            </a:r>
            <a:r>
              <a:rPr lang="zh-CN" altLang="en-US" sz="2800"/>
              <a:t>为</a:t>
            </a:r>
            <a:r>
              <a:rPr lang="en-US" altLang="zh-CN" sz="2800"/>
              <a:t>DP[i][j]</a:t>
            </a:r>
            <a:r>
              <a:rPr lang="zh-CN" altLang="en-US" sz="2800"/>
              <a:t>的最优分割点，可以证明s[i,j-1]≤s[i,j]≤s[i+1,j]。则最终复杂度从</a:t>
            </a:r>
            <a:r>
              <a:rPr lang="en-US" altLang="zh-CN" sz="2800"/>
              <a:t>N^3</a:t>
            </a:r>
            <a:r>
              <a:rPr lang="zh-CN" altLang="en-US" sz="2800"/>
              <a:t>降到了</a:t>
            </a:r>
            <a:r>
              <a:rPr lang="en-US" altLang="zh-CN" sz="2800"/>
              <a:t>N^2</a:t>
            </a:r>
            <a:r>
              <a:rPr lang="zh-CN" altLang="en-US" sz="2800"/>
              <a:t>。</a:t>
            </a:r>
          </a:p>
          <a:p>
            <a:pPr lvl="0"/>
            <a:r>
              <a:rPr lang="zh-CN" altLang="en-US" sz="2800"/>
              <a:t>大家可自行尝试证明。</a:t>
            </a:r>
          </a:p>
          <a:p>
            <a:pPr lvl="0"/>
            <a:r>
              <a:rPr lang="zh-CN" altLang="en-US" sz="2800"/>
              <a:t>（课后习题 石子合并</a:t>
            </a:r>
            <a:r>
              <a:rPr lang="en-US" altLang="zh-CN" sz="2800"/>
              <a:t>plus</a:t>
            </a:r>
            <a:r>
              <a:rPr lang="zh-CN" altLang="en-US" sz="2800"/>
              <a:t>是需要用到这个优化的哦）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6" name="标题 104872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数位</a:t>
            </a:r>
            <a:r>
              <a:rPr lang="en-US" altLang="zh-CN"/>
              <a:t>DP</a:t>
            </a:r>
          </a:p>
        </p:txBody>
      </p:sp>
      <p:sp>
        <p:nvSpPr>
          <p:cNvPr id="1048727" name="内容占位符 1048726"/>
          <p:cNvSpPr>
            <a:spLocks noGrp="1"/>
          </p:cNvSpPr>
          <p:nvPr>
            <p:ph idx="1"/>
          </p:nvPr>
        </p:nvSpPr>
        <p:spPr>
          <a:xfrm>
            <a:off x="457200" y="1071562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数位</a:t>
            </a:r>
            <a:r>
              <a:rPr lang="en-US" altLang="zh-CN"/>
              <a:t>DP</a:t>
            </a:r>
            <a:r>
              <a:rPr lang="zh-CN" altLang="en-US"/>
              <a:t>一般来说会长成啥样。</a:t>
            </a:r>
          </a:p>
          <a:p>
            <a:pPr lvl="0"/>
            <a:r>
              <a:rPr lang="zh-CN" altLang="en-US"/>
              <a:t>给你两个数</a:t>
            </a:r>
            <a:r>
              <a:rPr lang="en-US" altLang="zh-CN"/>
              <a:t>L</a:t>
            </a:r>
            <a:r>
              <a:rPr lang="zh-CN" altLang="en-US"/>
              <a:t>和</a:t>
            </a:r>
            <a:r>
              <a:rPr lang="en-US" altLang="zh-CN"/>
              <a:t>R</a:t>
            </a:r>
            <a:r>
              <a:rPr lang="zh-CN" altLang="en-US"/>
              <a:t>，</a:t>
            </a:r>
            <a:r>
              <a:rPr lang="en-US" altLang="zh-CN"/>
              <a:t>L</a:t>
            </a:r>
            <a:r>
              <a:rPr lang="zh-CN" altLang="en-US"/>
              <a:t>和</a:t>
            </a:r>
            <a:r>
              <a:rPr lang="en-US" altLang="zh-CN"/>
              <a:t>R</a:t>
            </a:r>
            <a:r>
              <a:rPr lang="zh-CN" altLang="en-US"/>
              <a:t>都很大很大，比如</a:t>
            </a:r>
            <a:r>
              <a:rPr lang="en-US" altLang="zh-CN"/>
              <a:t>10^(10^5)</a:t>
            </a:r>
            <a:r>
              <a:rPr lang="zh-CN" altLang="en-US"/>
              <a:t>，问你</a:t>
            </a:r>
            <a:r>
              <a:rPr lang="en-US" altLang="zh-CN"/>
              <a:t>L</a:t>
            </a:r>
            <a:r>
              <a:rPr lang="zh-CN" altLang="en-US"/>
              <a:t>到</a:t>
            </a:r>
            <a:r>
              <a:rPr lang="en-US" altLang="zh-CN"/>
              <a:t>R</a:t>
            </a:r>
            <a:r>
              <a:rPr lang="zh-CN" altLang="en-US"/>
              <a:t>之间满足某些条件个数的个数有多少。（一般会取模）</a:t>
            </a:r>
          </a:p>
          <a:p>
            <a:pPr lvl="0"/>
            <a:endParaRPr lang="zh-CN" altLang="en-US"/>
          </a:p>
          <a:p>
            <a:pPr lvl="0"/>
            <a:r>
              <a:rPr lang="zh-CN" altLang="en-US"/>
              <a:t>作业题搬来，J - 简单数位DP</a:t>
            </a:r>
            <a:r>
              <a:rPr lang="en-US" altLang="zh-CN"/>
              <a:t>-”</a:t>
            </a:r>
            <a:r>
              <a:rPr lang="zh-CN" altLang="en-US"/>
              <a:t>不要</a:t>
            </a:r>
            <a:r>
              <a:rPr lang="en-US" altLang="zh-CN"/>
              <a:t>62”</a:t>
            </a:r>
            <a:r>
              <a:rPr lang="zh-CN" altLang="en-US"/>
              <a:t>。</a:t>
            </a:r>
          </a:p>
          <a:p>
            <a:pPr lvl="0"/>
            <a:r>
              <a:rPr lang="zh-CN" altLang="en-US"/>
              <a:t>题意从</a:t>
            </a:r>
            <a:r>
              <a:rPr lang="en-US" altLang="zh-CN"/>
              <a:t>n</a:t>
            </a:r>
            <a:r>
              <a:rPr lang="zh-CN" altLang="en-US"/>
              <a:t>到</a:t>
            </a:r>
            <a:r>
              <a:rPr lang="en-US" altLang="zh-CN"/>
              <a:t>m</a:t>
            </a:r>
            <a:r>
              <a:rPr lang="zh-CN" altLang="en-US"/>
              <a:t>中有多少个数字不含数字片段</a:t>
            </a:r>
            <a:r>
              <a:rPr lang="en-US" altLang="zh-CN"/>
              <a:t>4</a:t>
            </a:r>
            <a:r>
              <a:rPr lang="zh-CN" altLang="en-US"/>
              <a:t>或者</a:t>
            </a:r>
            <a:r>
              <a:rPr lang="en-US" altLang="zh-CN"/>
              <a:t>62</a:t>
            </a:r>
            <a:r>
              <a:rPr lang="zh-CN" altLang="en-US"/>
              <a:t>。比如</a:t>
            </a:r>
            <a:r>
              <a:rPr lang="en-US" altLang="zh-CN"/>
              <a:t>7624</a:t>
            </a:r>
            <a:r>
              <a:rPr lang="zh-CN" altLang="en-US"/>
              <a:t>含数字片段</a:t>
            </a:r>
            <a:r>
              <a:rPr lang="en-US" altLang="zh-CN"/>
              <a:t>62</a:t>
            </a:r>
            <a:r>
              <a:rPr lang="zh-CN" altLang="en-US"/>
              <a:t>。</a:t>
            </a:r>
          </a:p>
          <a:p>
            <a:pPr lvl="0"/>
            <a:r>
              <a:rPr lang="zh-CN" altLang="en-US"/>
              <a:t>（题目中给的数据范围很小，但是希望你们按照</a:t>
            </a:r>
            <a:r>
              <a:rPr lang="en-US" altLang="zh-CN"/>
              <a:t>1e5</a:t>
            </a:r>
            <a:r>
              <a:rPr lang="zh-CN" altLang="en-US"/>
              <a:t>的范围做来熟悉数位</a:t>
            </a:r>
            <a:r>
              <a:rPr lang="en-US" altLang="zh-CN"/>
              <a:t>DP</a:t>
            </a:r>
            <a:r>
              <a:rPr lang="zh-CN" altLang="en-US"/>
              <a:t>的过程）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8" name="标题 1048727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数位</a:t>
            </a:r>
            <a:r>
              <a:rPr lang="en-US" altLang="zh-CN"/>
              <a:t>DP</a:t>
            </a:r>
          </a:p>
        </p:txBody>
      </p:sp>
      <p:sp>
        <p:nvSpPr>
          <p:cNvPr id="1048729" name="内容占位符 1048728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25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zh-CN"/>
              <a:t>首先我们定义</a:t>
            </a:r>
            <a:r>
              <a:rPr lang="en-US" altLang="zh-CN"/>
              <a:t>f(x)</a:t>
            </a:r>
            <a:r>
              <a:rPr lang="zh-CN" altLang="en-US"/>
              <a:t>为</a:t>
            </a:r>
            <a:r>
              <a:rPr lang="en-US" altLang="zh-CN"/>
              <a:t>0-(x-1)</a:t>
            </a:r>
            <a:r>
              <a:rPr lang="zh-CN" altLang="en-US"/>
              <a:t>中满足条件，即不含</a:t>
            </a:r>
            <a:r>
              <a:rPr lang="en-US" altLang="zh-CN"/>
              <a:t>4</a:t>
            </a:r>
            <a:r>
              <a:rPr lang="zh-CN" altLang="en-US"/>
              <a:t>页不含</a:t>
            </a:r>
            <a:r>
              <a:rPr lang="en-US" altLang="zh-CN"/>
              <a:t>62</a:t>
            </a:r>
            <a:r>
              <a:rPr lang="zh-CN" altLang="en-US"/>
              <a:t>的数的个数。</a:t>
            </a:r>
          </a:p>
          <a:p>
            <a:pPr lvl="0"/>
            <a:r>
              <a:rPr lang="zh-CN" altLang="en-US"/>
              <a:t>然后可以作差，</a:t>
            </a:r>
            <a:r>
              <a:rPr lang="en-US" altLang="zh-CN"/>
              <a:t>answer=f</a:t>
            </a:r>
            <a:r>
              <a:rPr lang="en-GB" altLang="en-US"/>
              <a:t>(m)-f(</a:t>
            </a:r>
            <a:r>
              <a:rPr lang="en-US" altLang="en-GB"/>
              <a:t>n-1</a:t>
            </a:r>
            <a:r>
              <a:rPr lang="en-GB" altLang="en-US"/>
              <a:t>)</a:t>
            </a:r>
            <a:r>
              <a:rPr lang="zh-CN" altLang="en-GB"/>
              <a:t>。</a:t>
            </a:r>
          </a:p>
          <a:p>
            <a:pPr lvl="0"/>
            <a:r>
              <a:rPr lang="zh-CN" altLang="en-US"/>
              <a:t>那么我们只需要找到一种快速求出</a:t>
            </a:r>
            <a:r>
              <a:rPr lang="en-US" altLang="zh-CN"/>
              <a:t>f(x)</a:t>
            </a:r>
            <a:r>
              <a:rPr lang="zh-CN" altLang="en-US"/>
              <a:t>的方法。</a:t>
            </a:r>
          </a:p>
          <a:p>
            <a:pPr lvl="0"/>
            <a:r>
              <a:rPr lang="zh-CN" altLang="en-US"/>
              <a:t>我们设</a:t>
            </a:r>
            <a:r>
              <a:rPr lang="en-US" altLang="zh-CN"/>
              <a:t>DP</a:t>
            </a:r>
            <a:r>
              <a:rPr lang="en-GB" altLang="zh-CN"/>
              <a:t>[x]</a:t>
            </a:r>
            <a:r>
              <a:rPr lang="en-US" altLang="en-GB"/>
              <a:t>[num]</a:t>
            </a:r>
            <a:r>
              <a:rPr lang="zh-CN" altLang="en-US"/>
              <a:t>，表示有</a:t>
            </a:r>
            <a:r>
              <a:rPr lang="en-US" altLang="zh-CN"/>
              <a:t>x</a:t>
            </a:r>
            <a:r>
              <a:rPr lang="zh-CN" altLang="en-US"/>
              <a:t>个位的可以包含前导</a:t>
            </a:r>
            <a:r>
              <a:rPr lang="en-US" altLang="zh-CN"/>
              <a:t>0</a:t>
            </a:r>
            <a:r>
              <a:rPr lang="zh-CN" altLang="en-US"/>
              <a:t>的数（</a:t>
            </a:r>
            <a:r>
              <a:rPr lang="en-US" altLang="zh-CN"/>
              <a:t>0000..0</a:t>
            </a:r>
            <a:r>
              <a:rPr lang="zh-CN" altLang="en-US"/>
              <a:t>到</a:t>
            </a:r>
            <a:r>
              <a:rPr lang="en-US" altLang="zh-CN"/>
              <a:t>(10^x-1)</a:t>
            </a:r>
            <a:r>
              <a:rPr lang="zh-CN" altLang="en-US"/>
              <a:t>）中有多少以</a:t>
            </a:r>
            <a:r>
              <a:rPr lang="en-US" altLang="zh-CN"/>
              <a:t>num</a:t>
            </a:r>
            <a:r>
              <a:rPr lang="zh-CN" altLang="en-US"/>
              <a:t>开头，且满足条件的。</a:t>
            </a:r>
          </a:p>
          <a:p>
            <a:pPr lvl="0"/>
            <a:r>
              <a:rPr lang="en-US" altLang="zh-CN"/>
              <a:t>n&lt;=1e5</a:t>
            </a:r>
            <a:r>
              <a:rPr lang="zh-CN" altLang="en-US"/>
              <a:t>，</a:t>
            </a:r>
            <a:r>
              <a:rPr lang="en-US" altLang="zh-CN"/>
              <a:t>num&lt;=9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0" name="标题 1048729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数位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sp>
        <p:nvSpPr>
          <p:cNvPr id="1048731" name="内容占位符 1048730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/>
              <a:t>状态转移方程</a:t>
            </a:r>
          </a:p>
          <a:p>
            <a:pPr lvl="0" rtl="0">
              <a:buFontTx/>
              <a:buNone/>
            </a:pPr>
            <a:r>
              <a:rPr lang="zh-CN" altLang="en-US"/>
              <a:t>当</a:t>
            </a:r>
            <a:r>
              <a:rPr lang="en-US" altLang="zh-CN"/>
              <a:t>x&gt;0</a:t>
            </a:r>
            <a:r>
              <a:rPr lang="zh-CN" altLang="en-US"/>
              <a:t>时：</a:t>
            </a:r>
          </a:p>
          <a:p>
            <a:pPr lvl="0" rtl="0">
              <a:buFontTx/>
              <a:buNone/>
            </a:pPr>
            <a:r>
              <a:rPr lang="en-GB" altLang="zh-CN" sz="2800"/>
              <a:t>DP</a:t>
            </a:r>
            <a:r>
              <a:rPr lang="en-US" altLang="en-GB" sz="2800"/>
              <a:t>[x][</a:t>
            </a:r>
            <a:r>
              <a:rPr lang="en-GB" altLang="en-US" sz="2800"/>
              <a:t>num]</a:t>
            </a:r>
            <a:r>
              <a:rPr lang="en-US" altLang="en-GB" sz="2800"/>
              <a:t>=Σ</a:t>
            </a:r>
            <a:r>
              <a:rPr lang="en-US" altLang="en-GB" sz="2800" baseline="-25000"/>
              <a:t>0&lt;=i&lt;=9&amp;&amp;i!=4</a:t>
            </a:r>
            <a:r>
              <a:rPr lang="en-GB" altLang="en-US" sz="2800"/>
              <a:t>DP[</a:t>
            </a:r>
            <a:r>
              <a:rPr lang="en-US" altLang="en-GB" sz="2800"/>
              <a:t>x-1][i]          (num!=6)</a:t>
            </a:r>
          </a:p>
          <a:p>
            <a:pPr lvl="0" rtl="0">
              <a:buFontTx/>
              <a:buNone/>
            </a:pPr>
            <a:r>
              <a:rPr lang="en-GB" altLang="zh-CN" sz="2800">
                <a:sym typeface="宋体" pitchFamily="2" charset="-122"/>
              </a:rPr>
              <a:t>DP</a:t>
            </a:r>
            <a:r>
              <a:rPr lang="en-US" altLang="en-GB" sz="2800">
                <a:sym typeface="宋体" pitchFamily="2" charset="-122"/>
              </a:rPr>
              <a:t>[x][</a:t>
            </a:r>
            <a:r>
              <a:rPr lang="en-GB" altLang="en-US" sz="2800">
                <a:sym typeface="宋体" pitchFamily="2" charset="-122"/>
              </a:rPr>
              <a:t>num]</a:t>
            </a:r>
            <a:r>
              <a:rPr lang="en-US" altLang="en-GB" sz="2800">
                <a:sym typeface="宋体" pitchFamily="2" charset="-122"/>
              </a:rPr>
              <a:t>=Σ</a:t>
            </a:r>
            <a:r>
              <a:rPr lang="en-US" altLang="en-GB" sz="2800" baseline="-25000">
                <a:sym typeface="宋体" pitchFamily="2" charset="-122"/>
              </a:rPr>
              <a:t>0&lt;=i&lt;=9&amp;&amp;i!=2&amp;&amp;i!=4</a:t>
            </a:r>
            <a:r>
              <a:rPr lang="en-GB" altLang="en-US" sz="2800">
                <a:sym typeface="宋体" pitchFamily="2" charset="-122"/>
              </a:rPr>
              <a:t>DP[</a:t>
            </a:r>
            <a:r>
              <a:rPr lang="en-US" altLang="en-GB" sz="2800">
                <a:sym typeface="宋体" pitchFamily="2" charset="-122"/>
              </a:rPr>
              <a:t>x-1][i]   (num==6)</a:t>
            </a:r>
          </a:p>
          <a:p>
            <a:pPr lvl="0" rtl="0">
              <a:buFontTx/>
              <a:buNone/>
            </a:pPr>
            <a:endParaRPr lang="zh-CN" altLang="en-US" sz="2800">
              <a:sym typeface="宋体" pitchFamily="2" charset="-122"/>
            </a:endParaRPr>
          </a:p>
          <a:p>
            <a:pPr lvl="0" rtl="0">
              <a:buFontTx/>
              <a:buNone/>
            </a:pPr>
            <a:r>
              <a:rPr lang="zh-CN" altLang="en-US" sz="2800">
                <a:sym typeface="宋体" pitchFamily="2" charset="-122"/>
              </a:rPr>
              <a:t>当</a:t>
            </a:r>
            <a:r>
              <a:rPr lang="en-US" altLang="zh-CN" sz="2800">
                <a:sym typeface="宋体" pitchFamily="2" charset="-122"/>
              </a:rPr>
              <a:t>x==0</a:t>
            </a:r>
            <a:r>
              <a:rPr lang="zh-CN" altLang="en-US" sz="2800">
                <a:sym typeface="宋体" pitchFamily="2" charset="-122"/>
              </a:rPr>
              <a:t>时对应到唯一确定的数：</a:t>
            </a:r>
          </a:p>
          <a:p>
            <a:pPr lvl="0" rtl="0">
              <a:buFontTx/>
              <a:buNone/>
            </a:pPr>
            <a:r>
              <a:rPr lang="en-US" altLang="zh-CN" sz="2800"/>
              <a:t>DP[x][num]=</a:t>
            </a:r>
            <a:r>
              <a:rPr lang="en-GB" altLang="en-US" sz="2800"/>
              <a:t>(num==4?0:1)</a:t>
            </a:r>
          </a:p>
          <a:p>
            <a:pPr lvl="0" rtl="0">
              <a:buFontTx/>
              <a:buNone/>
            </a:pPr>
            <a:endParaRPr lang="zh-CN" altLang="en-US" sz="28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2" name="标题 104873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数位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sp>
        <p:nvSpPr>
          <p:cNvPr id="1048733" name="内容占位符 104873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zh-CN"/>
              <a:t>现在</a:t>
            </a:r>
            <a:r>
              <a:rPr lang="en-US" altLang="zh-CN"/>
              <a:t>DP[x][num]</a:t>
            </a:r>
            <a:r>
              <a:rPr lang="zh-CN" altLang="en-US"/>
              <a:t>求出来了。</a:t>
            </a:r>
          </a:p>
          <a:p>
            <a:pPr lvl="0" rtl="0">
              <a:buFontTx/>
              <a:buNone/>
            </a:pPr>
            <a:r>
              <a:rPr lang="zh-CN" altLang="en-US"/>
              <a:t>那么该如何求</a:t>
            </a:r>
            <a:r>
              <a:rPr lang="en-US" altLang="zh-CN"/>
              <a:t>f(x)</a:t>
            </a:r>
            <a:r>
              <a:rPr lang="zh-CN" altLang="en-US"/>
              <a:t>呢，我们逐位求，比如</a:t>
            </a:r>
            <a:r>
              <a:rPr lang="en-US" altLang="zh-CN"/>
              <a:t>f</a:t>
            </a:r>
            <a:r>
              <a:rPr lang="en-GB" altLang="zh-CN"/>
              <a:t>(</a:t>
            </a:r>
            <a:r>
              <a:rPr lang="en-US" altLang="zh-CN"/>
              <a:t>3456</a:t>
            </a:r>
            <a:r>
              <a:rPr lang="en-GB" altLang="en-US"/>
              <a:t>)=3*(</a:t>
            </a:r>
            <a:r>
              <a:rPr lang="en-US" altLang="en-GB">
                <a:sym typeface="宋体" pitchFamily="2" charset="-122"/>
              </a:rPr>
              <a:t>Σ</a:t>
            </a:r>
            <a:r>
              <a:rPr lang="en-US" altLang="en-GB" baseline="-25000">
                <a:sym typeface="宋体" pitchFamily="2" charset="-122"/>
              </a:rPr>
              <a:t>0&lt;=i&lt;=9</a:t>
            </a:r>
            <a:r>
              <a:rPr lang="en-GB" altLang="en-US">
                <a:sym typeface="宋体" pitchFamily="2" charset="-122"/>
              </a:rPr>
              <a:t>DP[3</a:t>
            </a:r>
            <a:r>
              <a:rPr lang="en-US" altLang="en-GB">
                <a:sym typeface="宋体" pitchFamily="2" charset="-122"/>
              </a:rPr>
              <a:t>][i]</a:t>
            </a:r>
            <a:r>
              <a:rPr lang="en-GB" altLang="en-US">
                <a:sym typeface="宋体" pitchFamily="2" charset="-122"/>
              </a:rPr>
              <a:t>)</a:t>
            </a:r>
          </a:p>
          <a:p>
            <a:pPr lvl="0" rtl="0">
              <a:buFontTx/>
              <a:buNone/>
            </a:pPr>
            <a:r>
              <a:rPr lang="zh-CN" altLang="en-US"/>
              <a:t>              </a:t>
            </a:r>
            <a:r>
              <a:rPr lang="en-GB" altLang="zh-CN"/>
              <a:t>+4</a:t>
            </a:r>
            <a:r>
              <a:rPr lang="en-GB" altLang="en-US">
                <a:sym typeface="宋体" pitchFamily="2" charset="-122"/>
              </a:rPr>
              <a:t>*(</a:t>
            </a:r>
            <a:r>
              <a:rPr lang="en-US" altLang="en-GB">
                <a:sym typeface="宋体" pitchFamily="2" charset="-122"/>
              </a:rPr>
              <a:t>Σ</a:t>
            </a:r>
            <a:r>
              <a:rPr lang="en-US" altLang="en-GB" baseline="-25000">
                <a:sym typeface="宋体" pitchFamily="2" charset="-122"/>
              </a:rPr>
              <a:t>0&lt;=i&lt;=9</a:t>
            </a:r>
            <a:r>
              <a:rPr lang="en-GB" altLang="en-US">
                <a:sym typeface="宋体" pitchFamily="2" charset="-122"/>
              </a:rPr>
              <a:t>DP[2</a:t>
            </a:r>
            <a:r>
              <a:rPr lang="en-US" altLang="en-GB">
                <a:sym typeface="宋体" pitchFamily="2" charset="-122"/>
              </a:rPr>
              <a:t>][i]</a:t>
            </a:r>
            <a:r>
              <a:rPr lang="en-GB" altLang="en-US">
                <a:sym typeface="宋体" pitchFamily="2" charset="-122"/>
              </a:rPr>
              <a:t>)</a:t>
            </a:r>
          </a:p>
          <a:p>
            <a:pPr lvl="0" rtl="0">
              <a:buFontTx/>
              <a:buNone/>
            </a:pPr>
            <a:r>
              <a:rPr lang="en-GB" altLang="zh-CN"/>
              <a:t>	      </a:t>
            </a:r>
            <a:r>
              <a:rPr lang="en-GB" altLang="zh-CN">
                <a:sym typeface="宋体" pitchFamily="2" charset="-122"/>
              </a:rPr>
              <a:t>+5</a:t>
            </a:r>
            <a:r>
              <a:rPr lang="en-GB" altLang="en-US">
                <a:sym typeface="宋体" pitchFamily="2" charset="-122"/>
              </a:rPr>
              <a:t>*(</a:t>
            </a:r>
            <a:r>
              <a:rPr lang="en-US" altLang="en-GB">
                <a:sym typeface="宋体" pitchFamily="2" charset="-122"/>
              </a:rPr>
              <a:t>Σ</a:t>
            </a:r>
            <a:r>
              <a:rPr lang="en-US" altLang="en-GB" baseline="-25000">
                <a:sym typeface="宋体" pitchFamily="2" charset="-122"/>
              </a:rPr>
              <a:t>0&lt;=i&lt;=9</a:t>
            </a:r>
            <a:r>
              <a:rPr lang="en-GB" altLang="en-US">
                <a:sym typeface="宋体" pitchFamily="2" charset="-122"/>
              </a:rPr>
              <a:t>DP[1</a:t>
            </a:r>
            <a:r>
              <a:rPr lang="en-US" altLang="en-GB">
                <a:sym typeface="宋体" pitchFamily="2" charset="-122"/>
              </a:rPr>
              <a:t>][i]</a:t>
            </a:r>
            <a:r>
              <a:rPr lang="en-GB" altLang="en-US">
                <a:sym typeface="宋体" pitchFamily="2" charset="-122"/>
              </a:rPr>
              <a:t>)</a:t>
            </a:r>
          </a:p>
          <a:p>
            <a:pPr lvl="0" rtl="0">
              <a:buFontTx/>
              <a:buNone/>
            </a:pPr>
            <a:r>
              <a:rPr lang="en-GB" altLang="en-US">
                <a:sym typeface="宋体" pitchFamily="2" charset="-122"/>
              </a:rPr>
              <a:t>              </a:t>
            </a:r>
            <a:r>
              <a:rPr lang="en-GB" altLang="zh-CN">
                <a:sym typeface="宋体" pitchFamily="2" charset="-122"/>
              </a:rPr>
              <a:t>+6</a:t>
            </a:r>
            <a:r>
              <a:rPr lang="en-GB" altLang="en-US">
                <a:sym typeface="宋体" pitchFamily="2" charset="-122"/>
              </a:rPr>
              <a:t>*(</a:t>
            </a:r>
            <a:r>
              <a:rPr lang="en-US" altLang="en-GB">
                <a:sym typeface="宋体" pitchFamily="2" charset="-122"/>
              </a:rPr>
              <a:t>Σ</a:t>
            </a:r>
            <a:r>
              <a:rPr lang="en-US" altLang="en-GB" baseline="-25000">
                <a:sym typeface="宋体" pitchFamily="2" charset="-122"/>
              </a:rPr>
              <a:t>0&lt;=i&lt;=9</a:t>
            </a:r>
            <a:r>
              <a:rPr lang="en-GB" altLang="en-US">
                <a:sym typeface="宋体" pitchFamily="2" charset="-122"/>
              </a:rPr>
              <a:t>DP[0</a:t>
            </a:r>
            <a:r>
              <a:rPr lang="en-US" altLang="en-GB">
                <a:sym typeface="宋体" pitchFamily="2" charset="-122"/>
              </a:rPr>
              <a:t>][i]</a:t>
            </a:r>
            <a:r>
              <a:rPr lang="en-GB" altLang="en-US">
                <a:sym typeface="宋体" pitchFamily="2" charset="-122"/>
              </a:rPr>
              <a:t>)</a:t>
            </a:r>
          </a:p>
          <a:p>
            <a:pPr lvl="0" rtl="0">
              <a:buFontTx/>
              <a:buNone/>
            </a:pPr>
            <a:r>
              <a:rPr lang="zh-CN" altLang="en-US">
                <a:sym typeface="宋体" pitchFamily="2" charset="-122"/>
              </a:rPr>
              <a:t>即将</a:t>
            </a:r>
            <a:r>
              <a:rPr lang="en-US" altLang="zh-CN">
                <a:sym typeface="宋体" pitchFamily="2" charset="-122"/>
              </a:rPr>
              <a:t>0-3456</a:t>
            </a:r>
            <a:r>
              <a:rPr lang="zh-CN" altLang="en-US">
                <a:sym typeface="宋体" pitchFamily="2" charset="-122"/>
              </a:rPr>
              <a:t>的子问题拆分成</a:t>
            </a:r>
            <a:r>
              <a:rPr lang="en-US" altLang="zh-CN">
                <a:sym typeface="宋体" pitchFamily="2" charset="-122"/>
              </a:rPr>
              <a:t>0-2999,3000-3399,3400-3449,3450-3455</a:t>
            </a:r>
            <a:r>
              <a:rPr lang="zh-CN" altLang="en-US">
                <a:sym typeface="宋体" pitchFamily="2" charset="-122"/>
              </a:rPr>
              <a:t>的子问题。</a:t>
            </a:r>
          </a:p>
          <a:p>
            <a:pPr lvl="0" rtl="0">
              <a:buFontTx/>
              <a:buNone/>
            </a:pPr>
            <a:r>
              <a:rPr lang="zh-CN" altLang="en-US">
                <a:sym typeface="宋体" pitchFamily="2" charset="-122"/>
              </a:rPr>
              <a:t>（别忘了我此时定义的</a:t>
            </a:r>
            <a:r>
              <a:rPr lang="en-US" altLang="zh-CN">
                <a:sym typeface="宋体" pitchFamily="2" charset="-122"/>
              </a:rPr>
              <a:t>f(x)</a:t>
            </a:r>
            <a:r>
              <a:rPr lang="zh-CN" altLang="en-US">
                <a:sym typeface="宋体" pitchFamily="2" charset="-122"/>
              </a:rPr>
              <a:t>是</a:t>
            </a:r>
            <a:r>
              <a:rPr lang="en-US" altLang="zh-CN">
                <a:sym typeface="宋体" pitchFamily="2" charset="-122"/>
              </a:rPr>
              <a:t>0-(x-1))</a:t>
            </a:r>
          </a:p>
          <a:p>
            <a:pPr lvl="0" rtl="0">
              <a:buFontTx/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4" name="标题 1048733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数位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sp>
        <p:nvSpPr>
          <p:cNvPr id="1048735" name="内容占位符 1048734"/>
          <p:cNvSpPr>
            <a:spLocks noGrp="1"/>
          </p:cNvSpPr>
          <p:nvPr>
            <p:ph idx="1"/>
          </p:nvPr>
        </p:nvSpPr>
        <p:spPr>
          <a:xfrm>
            <a:off x="457200" y="1363662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GB"/>
              <a:t>思路上很简单，逐位拆分成子问题去</a:t>
            </a:r>
            <a:r>
              <a:rPr lang="en-US" altLang="zh-CN"/>
              <a:t>DP</a:t>
            </a:r>
            <a:r>
              <a:rPr lang="zh-CN" altLang="en-GB"/>
              <a:t>，而子问题相对很好求。</a:t>
            </a:r>
          </a:p>
          <a:p>
            <a:pPr lvl="0"/>
            <a:r>
              <a:rPr lang="zh-CN" altLang="en-GB"/>
              <a:t>现在你听懂了，但是你不会敲。（滑稽）</a:t>
            </a:r>
          </a:p>
          <a:p>
            <a:pPr lvl="0"/>
            <a:r>
              <a:rPr lang="zh-CN" altLang="en-GB"/>
              <a:t>这很正常，你可以花一个寒假的时间来学会它。</a:t>
            </a:r>
            <a:r>
              <a:rPr lang="en-GB" altLang="zh-CN"/>
              <a:t>(</a:t>
            </a:r>
            <a:r>
              <a:rPr lang="zh-CN" altLang="en-GB"/>
              <a:t>想变强就要付出时间的嘛，再次滑稽）</a:t>
            </a:r>
          </a:p>
          <a:p>
            <a:pPr lvl="0"/>
            <a:endParaRPr lang="zh-CN" altLang="en-GB"/>
          </a:p>
          <a:p>
            <a:pPr lvl="0"/>
            <a:r>
              <a:rPr lang="zh-CN" altLang="en-GB"/>
              <a:t>数位</a:t>
            </a:r>
            <a:r>
              <a:rPr lang="en-US" altLang="zh-CN"/>
              <a:t>DP</a:t>
            </a:r>
            <a:r>
              <a:rPr lang="zh-CN" altLang="en-US"/>
              <a:t>采用记忆化搜索的方式去写，建议去网上多参考参考别人的代码，再自己去写。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6" name="标题 104873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数位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sp>
        <p:nvSpPr>
          <p:cNvPr id="1048737" name="内容占位符 1048736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还有，上面的做法可以有优化，</a:t>
            </a:r>
            <a:r>
              <a:rPr lang="en-US" altLang="zh-CN"/>
              <a:t>num</a:t>
            </a:r>
            <a:r>
              <a:rPr lang="zh-CN" altLang="en-US"/>
              <a:t>可以用一个只有</a:t>
            </a:r>
            <a:r>
              <a:rPr lang="en-US" altLang="zh-CN"/>
              <a:t>0</a:t>
            </a:r>
            <a:r>
              <a:rPr lang="zh-CN" altLang="en-US"/>
              <a:t>和</a:t>
            </a:r>
            <a:r>
              <a:rPr lang="en-US" altLang="zh-CN"/>
              <a:t>1</a:t>
            </a:r>
            <a:r>
              <a:rPr lang="zh-CN" altLang="en-US"/>
              <a:t>取值的</a:t>
            </a:r>
            <a:r>
              <a:rPr lang="en-US" altLang="zh-CN"/>
              <a:t>tag</a:t>
            </a:r>
            <a:r>
              <a:rPr lang="zh-CN" altLang="en-US"/>
              <a:t>表示，因为开头若是非</a:t>
            </a:r>
            <a:r>
              <a:rPr lang="en-US" altLang="zh-CN"/>
              <a:t>4</a:t>
            </a:r>
            <a:r>
              <a:rPr lang="zh-CN" altLang="en-US"/>
              <a:t>或</a:t>
            </a:r>
            <a:r>
              <a:rPr lang="en-US" altLang="zh-CN"/>
              <a:t>6</a:t>
            </a:r>
            <a:r>
              <a:rPr lang="zh-CN" altLang="en-US"/>
              <a:t>，则他们是等价的，可以记录在一起。</a:t>
            </a:r>
          </a:p>
          <a:p>
            <a:pPr lvl="0"/>
            <a:r>
              <a:rPr lang="zh-CN" altLang="en-US"/>
              <a:t>大家做题的时候可以思考下。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8" name="标题 1048737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状压</a:t>
            </a:r>
            <a:r>
              <a:rPr lang="en-US" altLang="zh-CN"/>
              <a:t>DP</a:t>
            </a:r>
          </a:p>
        </p:txBody>
      </p:sp>
      <p:sp>
        <p:nvSpPr>
          <p:cNvPr id="1048739" name="内容占位符 1048738"/>
          <p:cNvSpPr>
            <a:spLocks noGrp="1"/>
          </p:cNvSpPr>
          <p:nvPr>
            <p:ph idx="1"/>
          </p:nvPr>
        </p:nvSpPr>
        <p:spPr>
          <a:xfrm>
            <a:off x="457200" y="1417637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 sz="2800"/>
              <a:t>状压</a:t>
            </a:r>
            <a:r>
              <a:rPr lang="en-US" altLang="zh-CN" sz="2800"/>
              <a:t>DP</a:t>
            </a:r>
            <a:r>
              <a:rPr lang="zh-CN" altLang="en-US" sz="2800"/>
              <a:t>是状态压缩</a:t>
            </a:r>
            <a:r>
              <a:rPr lang="en-US" altLang="zh-CN" sz="2800"/>
              <a:t>DP</a:t>
            </a:r>
            <a:r>
              <a:rPr lang="zh-CN" altLang="en-US" sz="2800"/>
              <a:t>的简称。</a:t>
            </a:r>
          </a:p>
          <a:p>
            <a:pPr lvl="0" rtl="0">
              <a:buFontTx/>
              <a:buNone/>
            </a:pPr>
            <a:r>
              <a:rPr lang="zh-CN" altLang="en-US" sz="2800"/>
              <a:t>状态压缩是指，比如你有</a:t>
            </a:r>
            <a:r>
              <a:rPr lang="en-US" altLang="zh-CN" sz="2800"/>
              <a:t>6</a:t>
            </a:r>
            <a:r>
              <a:rPr lang="zh-CN" altLang="en-US" sz="2800"/>
              <a:t>个物品，你要表示</a:t>
            </a:r>
            <a:r>
              <a:rPr lang="en-US" altLang="zh-CN" sz="2800"/>
              <a:t>6</a:t>
            </a:r>
            <a:r>
              <a:rPr lang="zh-CN" altLang="en-US" sz="2800"/>
              <a:t>个物品取或者不取，你怎么表示。</a:t>
            </a:r>
          </a:p>
          <a:p>
            <a:pPr lvl="0" rtl="0">
              <a:buFontTx/>
              <a:buNone/>
            </a:pPr>
            <a:r>
              <a:rPr lang="en-US" altLang="zh-CN" sz="2800"/>
              <a:t>DP[a][b][c][d][e][f]???</a:t>
            </a:r>
          </a:p>
          <a:p>
            <a:pPr lvl="0" rtl="0">
              <a:buFontTx/>
              <a:buNone/>
            </a:pPr>
            <a:r>
              <a:rPr lang="zh-CN" altLang="en-US" sz="2800"/>
              <a:t>如果你有</a:t>
            </a:r>
            <a:r>
              <a:rPr lang="en-US" altLang="zh-CN" sz="2800"/>
              <a:t>20</a:t>
            </a:r>
            <a:r>
              <a:rPr lang="zh-CN" altLang="en-US" sz="2800"/>
              <a:t>个物品呢？？？</a:t>
            </a:r>
          </a:p>
          <a:p>
            <a:pPr lvl="0" rtl="0">
              <a:buFontTx/>
              <a:buNone/>
            </a:pPr>
            <a:r>
              <a:rPr lang="zh-CN" altLang="en-US" sz="2800"/>
              <a:t>这个时候我们就可以写成</a:t>
            </a:r>
            <a:r>
              <a:rPr lang="en-US" altLang="zh-CN" sz="2800"/>
              <a:t>DP[x],</a:t>
            </a:r>
            <a:r>
              <a:rPr lang="zh-CN" altLang="en-US" sz="2800"/>
              <a:t>其中</a:t>
            </a:r>
            <a:r>
              <a:rPr lang="en-US" altLang="zh-CN" sz="2800"/>
              <a:t>a*2^5+b</a:t>
            </a:r>
            <a:r>
              <a:rPr lang="en-US" altLang="zh-CN" sz="2800">
                <a:sym typeface="宋体" pitchFamily="2" charset="-122"/>
              </a:rPr>
              <a:t>*2^4+c*2^3+d*2^2+e*2^1+f*2^0</a:t>
            </a:r>
          </a:p>
          <a:p>
            <a:pPr lvl="0" rtl="0">
              <a:buFontTx/>
              <a:buNone/>
            </a:pPr>
            <a:r>
              <a:rPr lang="zh-CN" altLang="en-US" sz="2800"/>
              <a:t>即</a:t>
            </a:r>
            <a:r>
              <a:rPr lang="en-US" altLang="zh-CN" sz="2800"/>
              <a:t>(abcdef)</a:t>
            </a:r>
            <a:r>
              <a:rPr lang="en-US" altLang="zh-CN" sz="2800" baseline="-25000"/>
              <a:t>2</a:t>
            </a:r>
          </a:p>
          <a:p>
            <a:pPr lvl="0" rtl="0">
              <a:buFontTx/>
              <a:buNone/>
            </a:pPr>
            <a:r>
              <a:rPr lang="zh-CN" altLang="en-US" sz="2800"/>
              <a:t>简而言之就是用一个状态来表示多个状态。</a:t>
            </a:r>
          </a:p>
          <a:p>
            <a:pPr lvl="0" rtl="0">
              <a:buFontTx/>
              <a:buNone/>
            </a:pPr>
            <a:r>
              <a:rPr lang="zh-CN" altLang="en-US" sz="2800"/>
              <a:t>这里是利用一个</a:t>
            </a:r>
            <a:r>
              <a:rPr lang="en-US" altLang="zh-CN" sz="2800"/>
              <a:t>0-31</a:t>
            </a:r>
            <a:r>
              <a:rPr lang="zh-CN" altLang="en-US" sz="2800"/>
              <a:t>的状态来表示六个</a:t>
            </a:r>
            <a:r>
              <a:rPr lang="en-US" altLang="zh-CN" sz="2800"/>
              <a:t>0-1</a:t>
            </a:r>
            <a:r>
              <a:rPr lang="zh-CN" altLang="en-US" sz="2800"/>
              <a:t>状态</a:t>
            </a:r>
          </a:p>
          <a:p>
            <a:pPr lvl="0" rtl="0">
              <a:buFontTx/>
              <a:buNone/>
            </a:pPr>
            <a:endParaRPr lang="zh-CN" altLang="en-US"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标题 1048590"/>
          <p:cNvSpPr>
            <a:spLocks noGrp="1"/>
          </p:cNvSpPr>
          <p:nvPr>
            <p:ph type="title"/>
          </p:nvPr>
        </p:nvSpPr>
        <p:spPr>
          <a:xfrm>
            <a:off x="457200" y="11906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什么是动态规划</a:t>
            </a:r>
          </a:p>
        </p:txBody>
      </p:sp>
      <p:sp>
        <p:nvSpPr>
          <p:cNvPr id="1048592" name="内容占位符 1048591"/>
          <p:cNvSpPr>
            <a:spLocks noGrp="1"/>
          </p:cNvSpPr>
          <p:nvPr>
            <p:ph idx="1"/>
          </p:nvPr>
        </p:nvSpPr>
        <p:spPr>
          <a:xfrm>
            <a:off x="457200" y="1536700"/>
            <a:ext cx="8385175" cy="53816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进行动态规划需要保证每一个状态向后转移的时候，自身状态已经是</a:t>
            </a:r>
            <a:r>
              <a:rPr lang="zh-CN" altLang="en-US">
                <a:sym typeface="宋体" pitchFamily="2" charset="-122"/>
              </a:rPr>
              <a:t>「被解决」</a:t>
            </a:r>
            <a:r>
              <a:rPr lang="zh-CN" altLang="en-US"/>
              <a:t>的了。</a:t>
            </a:r>
          </a:p>
          <a:p>
            <a:pPr lvl="0"/>
            <a:r>
              <a:rPr lang="zh-CN" altLang="en-US"/>
              <a:t>一般来说，动态规划还需要保证后无效性，也就是说，后面的状态不能影响前面，否则很难达到</a:t>
            </a:r>
            <a:r>
              <a:rPr lang="zh-CN" altLang="en-US">
                <a:sym typeface="宋体" pitchFamily="2" charset="-122"/>
              </a:rPr>
              <a:t>「被解决」。这种情况下就可以画出一个状态转移图，就像上页的图一样。</a:t>
            </a:r>
          </a:p>
          <a:p>
            <a:pPr lvl="0"/>
            <a:r>
              <a:rPr lang="zh-CN" altLang="en-US"/>
              <a:t>明确下</a:t>
            </a:r>
            <a:r>
              <a:rPr lang="en-US" altLang="zh-CN"/>
              <a:t>DP</a:t>
            </a:r>
            <a:r>
              <a:rPr lang="zh-CN" altLang="en-US"/>
              <a:t>本质是，状态转移。</a:t>
            </a:r>
          </a:p>
          <a:p>
            <a:pPr lvl="0"/>
            <a:r>
              <a:rPr lang="zh-CN" altLang="en-US"/>
              <a:t>在做</a:t>
            </a:r>
            <a:r>
              <a:rPr lang="en-US" altLang="zh-CN"/>
              <a:t>DP</a:t>
            </a:r>
            <a:r>
              <a:rPr lang="zh-CN" altLang="en-US"/>
              <a:t>题的时候，最重要的事情就是写出</a:t>
            </a:r>
            <a:r>
              <a:rPr lang="zh-CN" altLang="en-US">
                <a:sym typeface="宋体" pitchFamily="2" charset="-122"/>
              </a:rPr>
              <a:t>「</a:t>
            </a:r>
            <a:r>
              <a:rPr lang="zh-CN" altLang="en-US"/>
              <a:t>状态转移方程</a:t>
            </a:r>
            <a:r>
              <a:rPr lang="zh-CN" altLang="en-US">
                <a:sym typeface="宋体" pitchFamily="2" charset="-122"/>
              </a:rPr>
              <a:t>」</a:t>
            </a:r>
            <a:r>
              <a:rPr lang="zh-CN" altLang="en-US"/>
              <a:t>。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0" name="标题 1048739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状压</a:t>
            </a:r>
            <a:r>
              <a:rPr lang="en-US" altLang="zh-CN"/>
              <a:t>DP</a:t>
            </a:r>
          </a:p>
        </p:txBody>
      </p:sp>
      <p:sp>
        <p:nvSpPr>
          <p:cNvPr id="1048741" name="内容占位符 1048740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/>
              <a:t>当然状态压缩不一定是</a:t>
            </a:r>
            <a:r>
              <a:rPr lang="en-US" altLang="zh-CN"/>
              <a:t>2</a:t>
            </a:r>
            <a:r>
              <a:rPr lang="zh-CN" altLang="en-US"/>
              <a:t>个状态的，也有可能是多个状态，但一般的状压</a:t>
            </a:r>
            <a:r>
              <a:rPr lang="en-US" altLang="zh-CN"/>
              <a:t>DP</a:t>
            </a:r>
            <a:r>
              <a:rPr lang="zh-CN" altLang="en-US"/>
              <a:t>题目都是</a:t>
            </a:r>
            <a:r>
              <a:rPr lang="en-US" altLang="zh-CN"/>
              <a:t>2</a:t>
            </a:r>
            <a:r>
              <a:rPr lang="zh-CN" altLang="en-US"/>
              <a:t>状态的，可以和计算机的二进制储存联系在一起，利用各种位运算简化代码。</a:t>
            </a:r>
          </a:p>
          <a:p>
            <a:pPr lvl="0"/>
            <a:endParaRPr lang="en-US" altLang="zh-CN"/>
          </a:p>
          <a:p>
            <a:pPr lvl="0"/>
            <a:r>
              <a:rPr lang="zh-CN" altLang="en-US"/>
              <a:t>先来了解下基本的位运算。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2" name="标题 104874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状压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sp>
        <p:nvSpPr>
          <p:cNvPr id="1048743" name="内容占位符 104874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 rtl="0">
              <a:buFontTx/>
              <a:buNone/>
            </a:pPr>
            <a:r>
              <a:rPr lang="zh-CN" altLang="en-US"/>
              <a:t>状压</a:t>
            </a:r>
            <a:r>
              <a:rPr lang="en-US" altLang="zh-CN"/>
              <a:t>DP</a:t>
            </a:r>
            <a:r>
              <a:rPr lang="zh-CN" altLang="en-US"/>
              <a:t>中常用的位运算有</a:t>
            </a:r>
            <a:r>
              <a:rPr lang="en-US" altLang="zh-CN"/>
              <a:t>^&amp;|</a:t>
            </a:r>
          </a:p>
          <a:p>
            <a:pPr lvl="0" rtl="0">
              <a:buFontTx/>
              <a:buNone/>
            </a:pPr>
            <a:r>
              <a:rPr lang="zh-CN" altLang="en-US"/>
              <a:t>分别是，</a:t>
            </a:r>
            <a:r>
              <a:rPr lang="en-US" altLang="zh-CN"/>
              <a:t>^</a:t>
            </a:r>
            <a:r>
              <a:rPr lang="zh-CN" altLang="en-US"/>
              <a:t>异或，</a:t>
            </a:r>
            <a:r>
              <a:rPr lang="en-US" altLang="zh-CN"/>
              <a:t>&amp;</a:t>
            </a:r>
            <a:r>
              <a:rPr lang="zh-CN" altLang="en-US"/>
              <a:t>与，</a:t>
            </a:r>
            <a:r>
              <a:rPr lang="en-US" altLang="zh-CN"/>
              <a:t>|</a:t>
            </a:r>
            <a:r>
              <a:rPr lang="zh-CN" altLang="en-US"/>
              <a:t>或</a:t>
            </a:r>
          </a:p>
          <a:p>
            <a:pPr lvl="0" rtl="0">
              <a:buFontTx/>
              <a:buNone/>
            </a:pPr>
            <a:r>
              <a:rPr lang="en-US" altLang="zh-CN"/>
              <a:t>a^b</a:t>
            </a:r>
            <a:r>
              <a:rPr lang="zh-CN" altLang="en-US"/>
              <a:t>可以理解为不进位的加法</a:t>
            </a:r>
          </a:p>
          <a:p>
            <a:pPr lvl="0" rtl="0">
              <a:buFontTx/>
              <a:buNone/>
            </a:pPr>
            <a:r>
              <a:rPr lang="en-US" altLang="zh-CN"/>
              <a:t>a&amp;b</a:t>
            </a:r>
            <a:r>
              <a:rPr lang="zh-CN" altLang="en-US"/>
              <a:t>当且仅当</a:t>
            </a:r>
            <a:r>
              <a:rPr lang="en-US" altLang="zh-CN"/>
              <a:t>a==1</a:t>
            </a:r>
            <a:r>
              <a:rPr lang="zh-CN" altLang="en-US"/>
              <a:t>且</a:t>
            </a:r>
            <a:r>
              <a:rPr lang="en-US" altLang="zh-CN"/>
              <a:t>b==1</a:t>
            </a:r>
            <a:r>
              <a:rPr lang="zh-CN" altLang="en-US"/>
              <a:t>时为</a:t>
            </a:r>
            <a:r>
              <a:rPr lang="en-US" altLang="zh-CN"/>
              <a:t>1</a:t>
            </a:r>
            <a:r>
              <a:rPr lang="zh-CN" altLang="en-US"/>
              <a:t>，其余为</a:t>
            </a:r>
            <a:r>
              <a:rPr lang="en-US" altLang="zh-CN"/>
              <a:t>0</a:t>
            </a:r>
          </a:p>
          <a:p>
            <a:pPr lvl="0" rtl="0">
              <a:buFontTx/>
              <a:buNone/>
            </a:pPr>
            <a:r>
              <a:rPr lang="en-US" altLang="zh-CN">
                <a:sym typeface="宋体" pitchFamily="2" charset="-122"/>
              </a:rPr>
              <a:t>a|b</a:t>
            </a:r>
            <a:r>
              <a:rPr lang="zh-CN" altLang="en-US">
                <a:sym typeface="宋体" pitchFamily="2" charset="-122"/>
              </a:rPr>
              <a:t>当且仅当</a:t>
            </a:r>
            <a:r>
              <a:rPr lang="en-US" altLang="zh-CN">
                <a:sym typeface="宋体" pitchFamily="2" charset="-122"/>
              </a:rPr>
              <a:t>a==0</a:t>
            </a:r>
            <a:r>
              <a:rPr lang="zh-CN" altLang="en-US">
                <a:sym typeface="宋体" pitchFamily="2" charset="-122"/>
              </a:rPr>
              <a:t>且</a:t>
            </a:r>
            <a:r>
              <a:rPr lang="en-US" altLang="zh-CN">
                <a:sym typeface="宋体" pitchFamily="2" charset="-122"/>
              </a:rPr>
              <a:t>b==0</a:t>
            </a:r>
            <a:r>
              <a:rPr lang="zh-CN" altLang="en-US">
                <a:sym typeface="宋体" pitchFamily="2" charset="-122"/>
              </a:rPr>
              <a:t>时为</a:t>
            </a:r>
            <a:r>
              <a:rPr lang="en-US" altLang="zh-CN">
                <a:sym typeface="宋体" pitchFamily="2" charset="-122"/>
              </a:rPr>
              <a:t>0</a:t>
            </a:r>
            <a:r>
              <a:rPr lang="zh-CN" altLang="en-US">
                <a:sym typeface="宋体" pitchFamily="2" charset="-122"/>
              </a:rPr>
              <a:t>，其余为</a:t>
            </a:r>
            <a:r>
              <a:rPr lang="en-US" altLang="zh-CN">
                <a:sym typeface="宋体" pitchFamily="2" charset="-122"/>
              </a:rPr>
              <a:t>1</a:t>
            </a:r>
          </a:p>
          <a:p>
            <a:pPr lvl="0" rtl="0">
              <a:buFontTx/>
              <a:buNone/>
            </a:pPr>
            <a:endParaRPr lang="zh-CN" altLang="en-US"/>
          </a:p>
          <a:p>
            <a:pPr lvl="0" rtl="0">
              <a:buFontTx/>
              <a:buNone/>
            </a:pPr>
            <a:r>
              <a:rPr lang="zh-CN" altLang="en-US">
                <a:sym typeface="宋体" pitchFamily="2" charset="-122"/>
              </a:rPr>
              <a:t>对整数进行位运算实质是逐位进行位运算</a:t>
            </a:r>
          </a:p>
          <a:p>
            <a:pPr lvl="0" rtl="0">
              <a:buFontTx/>
              <a:buNone/>
            </a:pPr>
            <a:r>
              <a:rPr lang="zh-CN" altLang="en-US"/>
              <a:t>比如</a:t>
            </a:r>
            <a:r>
              <a:rPr lang="en-US" altLang="zh-CN"/>
              <a:t>7^5=(111)</a:t>
            </a:r>
            <a:r>
              <a:rPr lang="en-US" altLang="zh-CN" baseline="-25000"/>
              <a:t>2</a:t>
            </a:r>
            <a:r>
              <a:rPr lang="en-US" altLang="zh-CN"/>
              <a:t>^(101)</a:t>
            </a:r>
            <a:r>
              <a:rPr lang="en-US" altLang="zh-CN" baseline="-25000"/>
              <a:t>2</a:t>
            </a:r>
            <a:r>
              <a:rPr lang="en-US" altLang="zh-CN"/>
              <a:t>=(010)</a:t>
            </a:r>
            <a:r>
              <a:rPr lang="en-US" altLang="zh-CN" baseline="-25000"/>
              <a:t>2</a:t>
            </a:r>
            <a:r>
              <a:rPr lang="en-US" altLang="zh-CN"/>
              <a:t>=2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4" name="标题 1048743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状压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sp>
        <p:nvSpPr>
          <p:cNvPr id="1048745" name="内容占位符 1048744"/>
          <p:cNvSpPr>
            <a:spLocks noGrp="1"/>
          </p:cNvSpPr>
          <p:nvPr>
            <p:ph idx="1"/>
          </p:nvPr>
        </p:nvSpPr>
        <p:spPr>
          <a:xfrm>
            <a:off x="457200" y="1417637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 sz="2800"/>
              <a:t>再来讲讲状压的基本操作。</a:t>
            </a:r>
          </a:p>
          <a:p>
            <a:pPr lvl="0"/>
            <a:r>
              <a:rPr lang="zh-CN" altLang="en-GB" sz="2800"/>
              <a:t>枚举</a:t>
            </a:r>
            <a:r>
              <a:rPr lang="en-US" altLang="zh-CN" sz="2800"/>
              <a:t>n</a:t>
            </a:r>
            <a:r>
              <a:rPr lang="zh-CN" altLang="en-US" sz="2800"/>
              <a:t>个数的全部状态：</a:t>
            </a:r>
            <a:r>
              <a:rPr lang="en-US" altLang="zh-CN" sz="2800"/>
              <a:t>for</a:t>
            </a:r>
            <a:r>
              <a:rPr lang="en-GB" altLang="en-US" sz="2800"/>
              <a:t>(int i=0;i&lt;(1&lt;&lt;n);i++)</a:t>
            </a:r>
          </a:p>
          <a:p>
            <a:pPr lvl="0"/>
            <a:r>
              <a:rPr lang="zh-CN" altLang="en-US" sz="2800"/>
              <a:t>判断</a:t>
            </a:r>
            <a:r>
              <a:rPr lang="en-US" altLang="zh-CN" sz="2800"/>
              <a:t>i</a:t>
            </a:r>
            <a:r>
              <a:rPr lang="zh-CN" altLang="en-US" sz="2800"/>
              <a:t>状态中第</a:t>
            </a:r>
            <a:r>
              <a:rPr lang="en-GB" altLang="zh-CN" sz="2800"/>
              <a:t>j</a:t>
            </a:r>
            <a:r>
              <a:rPr lang="zh-CN" altLang="en-US" sz="2800"/>
              <a:t>个数选没选：</a:t>
            </a:r>
            <a:r>
              <a:rPr lang="en-GB" altLang="en-US" sz="2800"/>
              <a:t>(i&amp;(1&lt;&lt;j))&gt;0</a:t>
            </a:r>
          </a:p>
          <a:p>
            <a:pPr lvl="0"/>
            <a:r>
              <a:rPr lang="zh-CN" altLang="en-GB" sz="2800"/>
              <a:t>在</a:t>
            </a:r>
            <a:r>
              <a:rPr lang="en-US" altLang="zh-CN" sz="2800"/>
              <a:t>i</a:t>
            </a:r>
            <a:r>
              <a:rPr lang="zh-CN" altLang="en-US" sz="2800"/>
              <a:t>状态中添加</a:t>
            </a:r>
            <a:r>
              <a:rPr lang="en-US" altLang="zh-CN" sz="2800"/>
              <a:t>j</a:t>
            </a:r>
            <a:r>
              <a:rPr lang="zh-CN" altLang="en-US" sz="2800"/>
              <a:t>：</a:t>
            </a:r>
            <a:r>
              <a:rPr lang="en-GB" altLang="en-US" sz="2800"/>
              <a:t>i&amp;=1&lt;&lt;j</a:t>
            </a:r>
          </a:p>
          <a:p>
            <a:pPr lvl="0"/>
            <a:r>
              <a:rPr lang="zh-CN" altLang="en-US" sz="2800"/>
              <a:t>在</a:t>
            </a:r>
            <a:r>
              <a:rPr lang="en-US" altLang="zh-CN" sz="2800"/>
              <a:t>i</a:t>
            </a:r>
            <a:r>
              <a:rPr lang="zh-CN" altLang="en-US" sz="2800"/>
              <a:t>状态中去掉</a:t>
            </a:r>
            <a:r>
              <a:rPr lang="en-US" altLang="zh-CN" sz="2800"/>
              <a:t>j</a:t>
            </a:r>
            <a:r>
              <a:rPr lang="zh-CN" altLang="en-US" sz="2800"/>
              <a:t>：</a:t>
            </a:r>
            <a:r>
              <a:rPr lang="en-US" altLang="zh-CN" sz="2800"/>
              <a:t>i^=1&lt;&lt;j</a:t>
            </a:r>
          </a:p>
          <a:p>
            <a:pPr lvl="0"/>
            <a:r>
              <a:rPr lang="zh-CN" altLang="en-US" sz="2800"/>
              <a:t>两个状态</a:t>
            </a:r>
            <a:r>
              <a:rPr lang="en-US" altLang="zh-CN" sz="2800"/>
              <a:t>i</a:t>
            </a:r>
            <a:r>
              <a:rPr lang="zh-CN" altLang="en-US" sz="2800"/>
              <a:t>，</a:t>
            </a:r>
            <a:r>
              <a:rPr lang="en-US" altLang="zh-CN" sz="2800"/>
              <a:t>j</a:t>
            </a:r>
            <a:r>
              <a:rPr lang="zh-CN" altLang="en-US" sz="2800"/>
              <a:t>是取并集：</a:t>
            </a:r>
            <a:r>
              <a:rPr lang="en-US" altLang="zh-CN" sz="2800"/>
              <a:t>i</a:t>
            </a:r>
            <a:r>
              <a:rPr lang="en-GB" altLang="en-US" sz="2800"/>
              <a:t>&amp;j</a:t>
            </a:r>
          </a:p>
          <a:p>
            <a:pPr lvl="0"/>
            <a:r>
              <a:rPr lang="zh-CN" altLang="en-US" sz="2800"/>
              <a:t>两个状态</a:t>
            </a:r>
            <a:r>
              <a:rPr lang="en-US" altLang="zh-CN" sz="2800"/>
              <a:t>i</a:t>
            </a:r>
            <a:r>
              <a:rPr lang="zh-CN" altLang="en-US" sz="2800"/>
              <a:t>，</a:t>
            </a:r>
            <a:r>
              <a:rPr lang="en-US" altLang="zh-CN" sz="2800"/>
              <a:t>j</a:t>
            </a:r>
            <a:r>
              <a:rPr lang="zh-CN" altLang="en-US" sz="2800"/>
              <a:t>是取交集：</a:t>
            </a:r>
            <a:r>
              <a:rPr lang="en-US" altLang="zh-CN" sz="2800"/>
              <a:t>i</a:t>
            </a:r>
            <a:r>
              <a:rPr lang="en-GB" altLang="en-US" sz="2800"/>
              <a:t>&amp;j</a:t>
            </a:r>
          </a:p>
          <a:p>
            <a:pPr lvl="0"/>
            <a:r>
              <a:rPr lang="zh-CN" altLang="en-GB" sz="2800"/>
              <a:t>再来一个骚操作，</a:t>
            </a:r>
            <a:r>
              <a:rPr lang="en-US" altLang="zh-CN" sz="2800"/>
              <a:t>从大到小</a:t>
            </a:r>
            <a:r>
              <a:rPr lang="zh-CN" altLang="en-GB" sz="2800"/>
              <a:t>枚举</a:t>
            </a:r>
            <a:r>
              <a:rPr lang="en-US" altLang="zh-CN" sz="2800"/>
              <a:t>S</a:t>
            </a:r>
            <a:r>
              <a:rPr lang="zh-CN" altLang="en-US" sz="2800"/>
              <a:t>的所有子集</a:t>
            </a:r>
            <a:r>
              <a:rPr lang="en-US" altLang="zh-CN" sz="2800"/>
              <a:t>i</a:t>
            </a:r>
          </a:p>
          <a:p>
            <a:pPr lvl="0"/>
            <a:r>
              <a:rPr lang="en-US" altLang="zh-CN" sz="2800"/>
              <a:t>for(int </a:t>
            </a:r>
            <a:r>
              <a:rPr lang="en-GB" altLang="en-US" sz="2800"/>
              <a:t>i</a:t>
            </a:r>
            <a:r>
              <a:rPr lang="en-US" altLang="zh-CN" sz="2800"/>
              <a:t>=S;</a:t>
            </a:r>
            <a:r>
              <a:rPr lang="en-GB" altLang="en-US" sz="2800"/>
              <a:t>i</a:t>
            </a:r>
            <a:r>
              <a:rPr lang="en-US" altLang="zh-CN" sz="2800"/>
              <a:t>!=0;</a:t>
            </a:r>
            <a:r>
              <a:rPr lang="en-GB" altLang="en-US" sz="2800"/>
              <a:t>i</a:t>
            </a:r>
            <a:r>
              <a:rPr lang="en-US" altLang="zh-CN" sz="2800"/>
              <a:t>=(</a:t>
            </a:r>
            <a:r>
              <a:rPr lang="en-GB" altLang="en-US" sz="2800"/>
              <a:t>i</a:t>
            </a:r>
            <a:r>
              <a:rPr lang="en-US" altLang="zh-CN" sz="2800"/>
              <a:t>-1)&amp;S)</a:t>
            </a:r>
          </a:p>
          <a:p>
            <a:pPr lvl="0"/>
            <a:r>
              <a:rPr lang="zh-CN" altLang="en-US" sz="2800"/>
              <a:t>运算的时候一定要注意优先级，不确定就加括号。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6" name="标题 1048745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ym typeface="宋体" pitchFamily="2" charset="-122"/>
              </a:rPr>
              <a:t>状压</a:t>
            </a:r>
            <a:r>
              <a:rPr lang="en-US" altLang="zh-CN">
                <a:sym typeface="宋体" pitchFamily="2" charset="-122"/>
              </a:rPr>
              <a:t>DP</a:t>
            </a:r>
          </a:p>
        </p:txBody>
      </p:sp>
      <p:pic>
        <p:nvPicPr>
          <p:cNvPr id="2097159" name="内容占位符 2097158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457200" y="1165225"/>
            <a:ext cx="8229600" cy="550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7" name="标题 1048746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olidFill>
                  <a:schemeClr val="dk1"/>
                </a:solidFill>
              </a:rPr>
              <a:t>树形</a:t>
            </a:r>
            <a:r>
              <a:rPr lang="en-US" altLang="zh-CN">
                <a:solidFill>
                  <a:schemeClr val="dk1"/>
                </a:solidFill>
              </a:rPr>
              <a:t>DP</a:t>
            </a:r>
          </a:p>
        </p:txBody>
      </p:sp>
      <p:sp>
        <p:nvSpPr>
          <p:cNvPr id="1048748" name="内容占位符 1048747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marL="457200" lvl="1" indent="-457200" rtl="0">
              <a:buFont typeface="Wingdings" charset="0"/>
              <a:buNone/>
            </a:pPr>
            <a:r>
              <a:rPr lang="zh-CN" altLang="en-US"/>
              <a:t>树形</a:t>
            </a:r>
            <a:r>
              <a:rPr lang="en-US" altLang="zh-CN"/>
              <a:t>DP</a:t>
            </a:r>
            <a:r>
              <a:rPr lang="zh-CN" altLang="en-US"/>
              <a:t>顾名思义，即</a:t>
            </a:r>
            <a:r>
              <a:rPr lang="en-US" altLang="zh-CN"/>
              <a:t>DP</a:t>
            </a:r>
            <a:r>
              <a:rPr lang="zh-CN" altLang="en-US"/>
              <a:t>转移过程类似一棵树，开始介绍</a:t>
            </a:r>
            <a:r>
              <a:rPr lang="en-US" altLang="zh-CN"/>
              <a:t>DP</a:t>
            </a:r>
            <a:r>
              <a:rPr lang="zh-CN" altLang="en-US"/>
              <a:t>时的那张图便是。</a:t>
            </a:r>
          </a:p>
          <a:p>
            <a:pPr marL="457200" lvl="1" indent="-457200" rtl="0">
              <a:buFont typeface="Wingdings" charset="0"/>
              <a:buNone/>
            </a:pPr>
            <a:r>
              <a:rPr lang="zh-CN" altLang="en-US"/>
              <a:t>大多数时候的树形</a:t>
            </a:r>
            <a:r>
              <a:rPr lang="en-US" altLang="zh-CN"/>
              <a:t>DP</a:t>
            </a:r>
            <a:r>
              <a:rPr lang="zh-CN" altLang="en-US"/>
              <a:t>是在一棵树上进行操作，一般都会结合递归操作，</a:t>
            </a:r>
            <a:r>
              <a:rPr lang="en-US" altLang="zh-CN"/>
              <a:t>DP</a:t>
            </a:r>
            <a:r>
              <a:rPr lang="zh-CN" altLang="en-US"/>
              <a:t>数组的第一维一般是节点编号。</a:t>
            </a:r>
          </a:p>
          <a:p>
            <a:pPr marL="457200" lvl="1" indent="-457200" rtl="0">
              <a:buFont typeface="Wingdings" charset="0"/>
              <a:buNone/>
            </a:pPr>
            <a:r>
              <a:rPr lang="zh-CN" altLang="en-US"/>
              <a:t>比较常见的有：</a:t>
            </a:r>
          </a:p>
          <a:p>
            <a:pPr marL="457200" lvl="1" indent="-457200" rtl="0">
              <a:buFont typeface="Wingdings" charset="0"/>
              <a:buNone/>
            </a:pPr>
            <a:r>
              <a:rPr lang="zh-CN" altLang="en-US"/>
              <a:t>树上背包</a:t>
            </a:r>
          </a:p>
          <a:p>
            <a:pPr marL="457200" lvl="1" indent="-457200" rtl="0">
              <a:buFont typeface="Wingdings" charset="0"/>
              <a:buNone/>
            </a:pPr>
            <a:r>
              <a:rPr lang="zh-CN" altLang="en-US"/>
              <a:t>求树的最大独立集</a:t>
            </a:r>
          </a:p>
          <a:p>
            <a:pPr marL="457200" lvl="1" indent="-457200" rtl="0">
              <a:buFont typeface="Wingdings" charset="0"/>
              <a:buNone/>
            </a:pPr>
            <a:r>
              <a:rPr lang="zh-CN" altLang="en-US"/>
              <a:t>求树每个节点的子树大小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9" name="标题 1048748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olidFill>
                  <a:schemeClr val="dk1"/>
                </a:solidFill>
                <a:sym typeface="宋体" pitchFamily="2" charset="-122"/>
              </a:rPr>
              <a:t>树形</a:t>
            </a:r>
            <a:r>
              <a:rPr lang="en-US" altLang="zh-CN">
                <a:solidFill>
                  <a:schemeClr val="dk1"/>
                </a:solidFill>
                <a:sym typeface="宋体" pitchFamily="2" charset="-122"/>
              </a:rPr>
              <a:t>DP</a:t>
            </a:r>
          </a:p>
        </p:txBody>
      </p:sp>
      <p:sp>
        <p:nvSpPr>
          <p:cNvPr id="1048750" name="内容占位符 1048749"/>
          <p:cNvSpPr>
            <a:spLocks noGrp="1"/>
          </p:cNvSpPr>
          <p:nvPr>
            <p:ph idx="1"/>
          </p:nvPr>
        </p:nvSpPr>
        <p:spPr>
          <a:xfrm>
            <a:off x="457200" y="1363662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marL="171450" lvl="1" indent="-457200">
              <a:buFont typeface="Wingdings" charset="0"/>
              <a:buNone/>
            </a:pPr>
            <a:r>
              <a:rPr lang="zh-CN" altLang="en-US" sz="3200">
                <a:sym typeface="宋体" pitchFamily="2" charset="-122"/>
              </a:rPr>
              <a:t>树上背包顾名思义就是在树上做背包。</a:t>
            </a:r>
          </a:p>
          <a:p>
            <a:pPr marL="171450" lvl="1" indent="-457200">
              <a:buFont typeface="Wingdings" charset="0"/>
              <a:buNone/>
            </a:pPr>
            <a:r>
              <a:rPr lang="zh-CN" altLang="en-US" sz="3200">
                <a:sym typeface="宋体" pitchFamily="2" charset="-122"/>
              </a:rPr>
              <a:t>每一个叶子节点是物品，每一个非叶子节点都有他自己的容量。要求对于每个节点。其子树的物品体积和不超过这个节点的容量。</a:t>
            </a:r>
          </a:p>
          <a:p>
            <a:pPr marL="171450" lvl="1" indent="-457200">
              <a:buFont typeface="Wingdings" charset="0"/>
              <a:buNone/>
            </a:pPr>
            <a:r>
              <a:rPr lang="zh-CN" altLang="en-US" sz="3200">
                <a:sym typeface="宋体" pitchFamily="2" charset="-122"/>
              </a:rPr>
              <a:t>我们只需要在每一个节点处，把这个节点看作是背包，每个子节点是物品，在每个节点处都做一个</a:t>
            </a:r>
            <a:r>
              <a:rPr lang="en-US" altLang="zh-CN" sz="3200">
                <a:sym typeface="宋体" pitchFamily="2" charset="-122"/>
              </a:rPr>
              <a:t>01</a:t>
            </a:r>
            <a:r>
              <a:rPr lang="zh-CN" altLang="en-US" sz="3200">
                <a:sym typeface="宋体" pitchFamily="2" charset="-122"/>
              </a:rPr>
              <a:t>背包。</a:t>
            </a:r>
          </a:p>
          <a:p>
            <a:pPr marL="171450" lvl="1" indent="-457200">
              <a:buFont typeface="Wingdings" charset="0"/>
              <a:buNone/>
            </a:pPr>
            <a:r>
              <a:rPr lang="zh-CN" altLang="en-US" sz="3200">
                <a:sym typeface="宋体" pitchFamily="2" charset="-122"/>
              </a:rPr>
              <a:t>但是注意这个子节点所表示的物品的体积和价值是可以选择的，需要枚举。具体实现可以自己想一想。</a:t>
            </a:r>
          </a:p>
          <a:p>
            <a:pPr marL="114300" lvl="0" indent="-457200">
              <a:buFont typeface="Wingdings" charset="0"/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1" name="标题 1048750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olidFill>
                  <a:schemeClr val="dk1"/>
                </a:solidFill>
                <a:sym typeface="宋体" pitchFamily="2" charset="-122"/>
              </a:rPr>
              <a:t>树形</a:t>
            </a:r>
            <a:r>
              <a:rPr lang="en-US" altLang="zh-CN">
                <a:solidFill>
                  <a:schemeClr val="dk1"/>
                </a:solidFill>
                <a:sym typeface="宋体" pitchFamily="2" charset="-122"/>
              </a:rPr>
              <a:t>DP</a:t>
            </a:r>
          </a:p>
        </p:txBody>
      </p:sp>
      <p:sp>
        <p:nvSpPr>
          <p:cNvPr id="1048752" name="内容占位符 104875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marL="457200" lvl="1" indent="-457200">
              <a:buFont typeface="Wingdings" charset="0"/>
              <a:buNone/>
            </a:pPr>
            <a:r>
              <a:rPr lang="zh-CN" altLang="en-US" sz="3200">
                <a:sym typeface="宋体" pitchFamily="2" charset="-122"/>
              </a:rPr>
              <a:t>求树的最大独立集。</a:t>
            </a:r>
          </a:p>
          <a:p>
            <a:pPr marL="457200" lvl="1" indent="-457200">
              <a:buFont typeface="Wingdings" charset="0"/>
              <a:buNone/>
            </a:pPr>
            <a:r>
              <a:rPr lang="zh-CN" altLang="en-US" sz="3200">
                <a:sym typeface="宋体" pitchFamily="2" charset="-122"/>
              </a:rPr>
              <a:t>对于一颗无根树，选出尽量多的点使得任何两个结点均不相邻。</a:t>
            </a:r>
          </a:p>
          <a:p>
            <a:pPr marL="457200" lvl="1" indent="-457200">
              <a:buFont typeface="Wingdings" charset="0"/>
              <a:buNone/>
            </a:pPr>
            <a:r>
              <a:rPr lang="zh-CN" altLang="en-US" sz="3200">
                <a:sym typeface="宋体" pitchFamily="2" charset="-122"/>
              </a:rPr>
              <a:t>维护</a:t>
            </a:r>
            <a:r>
              <a:rPr lang="en-US" altLang="zh-CN" sz="3200">
                <a:sym typeface="宋体" pitchFamily="2" charset="-122"/>
              </a:rPr>
              <a:t>DP[u][tag](1&lt;=u&lt;=n,tag</a:t>
            </a:r>
            <a:r>
              <a:rPr lang="zh-CN" altLang="en-US" sz="3200">
                <a:sym typeface="宋体" pitchFamily="2" charset="-122"/>
              </a:rPr>
              <a:t>属于</a:t>
            </a:r>
            <a:r>
              <a:rPr lang="en-US" altLang="zh-CN" sz="3200">
                <a:sym typeface="宋体" pitchFamily="2" charset="-122"/>
              </a:rPr>
              <a:t>{0,1})</a:t>
            </a:r>
          </a:p>
          <a:p>
            <a:pPr marL="457200" lvl="1" indent="-457200">
              <a:buFont typeface="Wingdings" charset="0"/>
              <a:buNone/>
            </a:pPr>
            <a:r>
              <a:rPr lang="en-US" altLang="zh-CN" sz="3200">
                <a:sym typeface="宋体" pitchFamily="2" charset="-122"/>
              </a:rPr>
              <a:t>u</a:t>
            </a:r>
            <a:r>
              <a:rPr lang="zh-CN" altLang="en-US" sz="3200">
                <a:sym typeface="宋体" pitchFamily="2" charset="-122"/>
              </a:rPr>
              <a:t>表示节点编号，</a:t>
            </a:r>
            <a:r>
              <a:rPr lang="en-US" altLang="zh-CN" sz="3200">
                <a:sym typeface="宋体" pitchFamily="2" charset="-122"/>
              </a:rPr>
              <a:t>tag</a:t>
            </a:r>
            <a:r>
              <a:rPr lang="zh-CN" altLang="en-US" sz="3200">
                <a:sym typeface="宋体" pitchFamily="2" charset="-122"/>
              </a:rPr>
              <a:t>表示选或者不选</a:t>
            </a:r>
          </a:p>
          <a:p>
            <a:pPr marL="457200" lvl="1" indent="-457200">
              <a:buFont typeface="Wingdings" charset="0"/>
              <a:buNone/>
            </a:pPr>
            <a:r>
              <a:rPr lang="en-US" altLang="zh-CN" sz="3200">
                <a:sym typeface="宋体" pitchFamily="2" charset="-122"/>
              </a:rPr>
              <a:t>dfs</a:t>
            </a:r>
            <a:r>
              <a:rPr lang="zh-CN" altLang="en-US" sz="3200">
                <a:sym typeface="宋体" pitchFamily="2" charset="-122"/>
              </a:rPr>
              <a:t>的时候，考虑每个点选或者不选，计算出每个节点相应的</a:t>
            </a:r>
            <a:r>
              <a:rPr lang="en-US" altLang="zh-CN" sz="3200">
                <a:sym typeface="宋体" pitchFamily="2" charset="-122"/>
              </a:rPr>
              <a:t>DP</a:t>
            </a:r>
            <a:r>
              <a:rPr lang="zh-CN" altLang="en-US" sz="3200">
                <a:sym typeface="宋体" pitchFamily="2" charset="-122"/>
              </a:rPr>
              <a:t>值即可。</a:t>
            </a:r>
          </a:p>
          <a:p>
            <a:pPr marL="457200" lvl="1" indent="-457200">
              <a:buFont typeface="Wingdings" charset="0"/>
              <a:buNone/>
            </a:pPr>
            <a:endParaRPr lang="zh-CN" altLang="en-US" sz="3200">
              <a:sym typeface="宋体" pitchFamily="2" charset="-122"/>
            </a:endParaRPr>
          </a:p>
          <a:p>
            <a:pPr marL="457200" lvl="1" indent="-457200">
              <a:buFont typeface="Wingdings" charset="0"/>
              <a:buNone/>
            </a:pPr>
            <a:endParaRPr lang="zh-CN" altLang="en-US" sz="3200">
              <a:sym typeface="宋体" pitchFamily="2" charset="-122"/>
            </a:endParaRPr>
          </a:p>
          <a:p>
            <a:pPr lvl="0">
              <a:buFontTx/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3" name="标题 1048752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>
                <a:solidFill>
                  <a:schemeClr val="dk1"/>
                </a:solidFill>
                <a:sym typeface="宋体" pitchFamily="2" charset="-122"/>
              </a:rPr>
              <a:t>树形</a:t>
            </a:r>
            <a:r>
              <a:rPr lang="en-US" altLang="zh-CN">
                <a:solidFill>
                  <a:schemeClr val="dk1"/>
                </a:solidFill>
                <a:sym typeface="宋体" pitchFamily="2" charset="-122"/>
              </a:rPr>
              <a:t>DP</a:t>
            </a:r>
          </a:p>
        </p:txBody>
      </p:sp>
      <p:sp>
        <p:nvSpPr>
          <p:cNvPr id="1048754" name="内容占位符 1048753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marL="0" lvl="1" indent="-457200" rtl="0">
              <a:buFont typeface="Wingdings" charset="0"/>
              <a:buNone/>
            </a:pPr>
            <a:r>
              <a:rPr lang="zh-CN" altLang="en-US">
                <a:sym typeface="宋体" pitchFamily="2" charset="-122"/>
              </a:rPr>
              <a:t>求树每个子树的大小</a:t>
            </a:r>
          </a:p>
          <a:p>
            <a:pPr marL="0" lvl="1" indent="-457200" rtl="0">
              <a:buFont typeface="Wingdings" charset="0"/>
              <a:buNone/>
            </a:pPr>
            <a:r>
              <a:rPr lang="zh-CN" altLang="en-US"/>
              <a:t>这还不简单，直接每个节点的子树大小等于</a:t>
            </a:r>
            <a:r>
              <a:rPr lang="en-US" altLang="zh-CN"/>
              <a:t>1+</a:t>
            </a:r>
            <a:r>
              <a:rPr lang="zh-CN" altLang="en-US"/>
              <a:t>所以子节点子树的大小。</a:t>
            </a:r>
          </a:p>
          <a:p>
            <a:pPr marL="0" lvl="1" indent="-457200" rtl="0">
              <a:buFont typeface="Wingdings" charset="0"/>
              <a:buNone/>
            </a:pPr>
            <a:r>
              <a:rPr lang="zh-CN" altLang="en-US"/>
              <a:t>即</a:t>
            </a:r>
            <a:r>
              <a:rPr lang="en-US" altLang="zh-CN"/>
              <a:t>DP[u]=1+DP[v</a:t>
            </a:r>
            <a:r>
              <a:rPr lang="en-US" altLang="zh-CN" baseline="-25000"/>
              <a:t>1</a:t>
            </a:r>
            <a:r>
              <a:rPr lang="en-US" altLang="zh-CN"/>
              <a:t>]+</a:t>
            </a:r>
            <a:r>
              <a:rPr lang="en-US" altLang="zh-CN">
                <a:sym typeface="宋体" pitchFamily="2" charset="-122"/>
              </a:rPr>
              <a:t>DP[v</a:t>
            </a:r>
            <a:r>
              <a:rPr lang="en-US" altLang="zh-CN" baseline="-25000">
                <a:sym typeface="宋体" pitchFamily="2" charset="-122"/>
              </a:rPr>
              <a:t>2</a:t>
            </a:r>
            <a:r>
              <a:rPr lang="en-US" altLang="zh-CN">
                <a:sym typeface="宋体" pitchFamily="2" charset="-122"/>
              </a:rPr>
              <a:t>]...DP[v</a:t>
            </a:r>
            <a:r>
              <a:rPr lang="en-US" altLang="zh-CN" baseline="-25000">
                <a:sym typeface="宋体" pitchFamily="2" charset="-122"/>
              </a:rPr>
              <a:t>n</a:t>
            </a:r>
            <a:r>
              <a:rPr lang="en-US" altLang="zh-CN">
                <a:sym typeface="宋体" pitchFamily="2" charset="-122"/>
              </a:rPr>
              <a:t>]</a:t>
            </a:r>
            <a:r>
              <a:rPr lang="zh-CN" altLang="en-US">
                <a:sym typeface="宋体" pitchFamily="2" charset="-122"/>
              </a:rPr>
              <a:t>。</a:t>
            </a:r>
          </a:p>
          <a:p>
            <a:pPr marL="0" lvl="1" indent="-457200" rtl="0">
              <a:buFont typeface="Wingdings" charset="0"/>
              <a:buNone/>
            </a:pPr>
            <a:r>
              <a:rPr lang="en-US" altLang="zh-CN">
                <a:sym typeface="宋体" pitchFamily="2" charset="-122"/>
              </a:rPr>
              <a:t>v</a:t>
            </a:r>
            <a:r>
              <a:rPr lang="en-US" altLang="zh-CN" baseline="-25000">
                <a:sym typeface="宋体" pitchFamily="2" charset="-122"/>
              </a:rPr>
              <a:t>i</a:t>
            </a:r>
            <a:r>
              <a:rPr lang="zh-CN" altLang="en-US">
                <a:sym typeface="宋体" pitchFamily="2" charset="-122"/>
              </a:rPr>
              <a:t>表示</a:t>
            </a:r>
            <a:r>
              <a:rPr lang="en-US" altLang="zh-CN">
                <a:sym typeface="宋体" pitchFamily="2" charset="-122"/>
              </a:rPr>
              <a:t>u</a:t>
            </a:r>
            <a:r>
              <a:rPr lang="zh-CN" altLang="en-US">
                <a:sym typeface="宋体" pitchFamily="2" charset="-122"/>
              </a:rPr>
              <a:t>的子节点。</a:t>
            </a:r>
          </a:p>
          <a:p>
            <a:pPr marL="0" lvl="1" indent="-457200" rtl="0">
              <a:buFont typeface="Wingdings" charset="0"/>
              <a:buNone/>
            </a:pPr>
            <a:r>
              <a:rPr lang="zh-CN" altLang="en-US">
                <a:sym typeface="宋体" pitchFamily="2" charset="-122"/>
              </a:rPr>
              <a:t>因为求每个树子树的大小</a:t>
            </a:r>
            <a:r>
              <a:rPr lang="zh-CN" altLang="en-US">
                <a:solidFill>
                  <a:srgbClr val="FF0000"/>
                </a:solidFill>
                <a:sym typeface="宋体" pitchFamily="2" charset="-122"/>
              </a:rPr>
              <a:t>非常非常重要</a:t>
            </a:r>
            <a:r>
              <a:rPr lang="zh-CN" altLang="en-US">
                <a:sym typeface="宋体" pitchFamily="2" charset="-122"/>
              </a:rPr>
              <a:t>，会作为很多算法的子问题之一。</a:t>
            </a:r>
          </a:p>
          <a:p>
            <a:pPr marL="0" lvl="1" indent="-457200" rtl="0">
              <a:buFont typeface="Wingdings" charset="0"/>
              <a:buNone/>
            </a:pPr>
            <a:r>
              <a:rPr lang="zh-CN" altLang="en-US">
                <a:sym typeface="宋体" pitchFamily="2" charset="-122"/>
              </a:rPr>
              <a:t>鉴于本问题太简单，课后习题放的是求树的重心。</a:t>
            </a:r>
          </a:p>
          <a:p>
            <a:pPr marL="0" lvl="1" indent="-457200" rtl="0">
              <a:buFont typeface="Wingdings" charset="0"/>
              <a:buNone/>
            </a:pPr>
            <a:r>
              <a:rPr lang="zh-CN" altLang="en-US">
                <a:sym typeface="宋体" pitchFamily="2" charset="-122"/>
              </a:rPr>
              <a:t>会利用到每个子树大小。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5" name="标题 1048754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结语</a:t>
            </a:r>
          </a:p>
        </p:txBody>
      </p:sp>
      <p:sp>
        <p:nvSpPr>
          <p:cNvPr id="1048756" name="内容占位符 1048755"/>
          <p:cNvSpPr>
            <a:spLocks noGrp="1"/>
          </p:cNvSpPr>
          <p:nvPr>
            <p:ph idx="1"/>
          </p:nvPr>
        </p:nvSpPr>
        <p:spPr>
          <a:xfrm>
            <a:off x="457200" y="1417637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>
              <a:buFont typeface="Wingdings" charset="0"/>
              <a:buNone/>
            </a:pPr>
            <a:r>
              <a:rPr lang="zh-CN" altLang="zh-CN"/>
              <a:t>今天就讲这么多了，希望大家课后好好巩固，配合课后习题食用效果更佳。</a:t>
            </a:r>
          </a:p>
          <a:p>
            <a:pPr lvl="0">
              <a:buFont typeface="Wingdings" charset="0"/>
              <a:buNone/>
            </a:pPr>
            <a:r>
              <a:rPr lang="zh-CN" altLang="en-US"/>
              <a:t>因为</a:t>
            </a:r>
            <a:r>
              <a:rPr lang="en-US" altLang="zh-CN"/>
              <a:t>acm</a:t>
            </a:r>
            <a:r>
              <a:rPr lang="zh-CN" altLang="en-US"/>
              <a:t>的内容很多，不可能面面俱到，可以先广泛学习各类专题知识的基础部分，再逐一深入学习，标红部分是希望大家今天就能掌握，不要拖到日后就没有动力去写了。希望大家今天能做掉</a:t>
            </a:r>
            <a:r>
              <a:rPr lang="en-US" altLang="zh-CN"/>
              <a:t>A-G</a:t>
            </a:r>
            <a:r>
              <a:rPr lang="zh-CN" altLang="en-US"/>
              <a:t>。</a:t>
            </a:r>
          </a:p>
          <a:p>
            <a:pPr lvl="0">
              <a:buFont typeface="Wingdings" charset="0"/>
              <a:buNone/>
            </a:pPr>
            <a:r>
              <a:rPr lang="zh-CN" altLang="en-US"/>
              <a:t>课后习题链接：</a:t>
            </a:r>
            <a:r>
              <a:rPr lang="zh-CN" altLang="en-US" u="sng">
                <a:solidFill>
                  <a:srgbClr val="00B0F0"/>
                </a:solidFill>
              </a:rPr>
              <a:t>https://vjudge.net/contest/350408</a:t>
            </a:r>
          </a:p>
          <a:p>
            <a:pPr lvl="0">
              <a:buFont typeface="Wingdings" charset="0"/>
              <a:buNone/>
            </a:pPr>
            <a:r>
              <a:rPr lang="zh-CN" altLang="en-US"/>
              <a:t>密码：scut_se_day4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标题 1048592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zh-CN"/>
              <a:t>为什么要使用动态规划</a:t>
            </a:r>
          </a:p>
        </p:txBody>
      </p:sp>
      <p:sp>
        <p:nvSpPr>
          <p:cNvPr id="1048594" name="内容占位符 1048593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181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zh-CN" altLang="en-US" sz="2800"/>
              <a:t>这主要有两个优势</a:t>
            </a:r>
          </a:p>
          <a:p>
            <a:pPr lvl="0"/>
            <a:r>
              <a:rPr lang="zh-CN" altLang="en-US" sz="2800"/>
              <a:t>时空复杂度的优化</a:t>
            </a:r>
          </a:p>
          <a:p>
            <a:pPr lvl="0"/>
            <a:r>
              <a:rPr lang="zh-CN" altLang="en-US" sz="2800"/>
              <a:t>编码复杂度的优化</a:t>
            </a:r>
          </a:p>
          <a:p>
            <a:pPr lvl="0"/>
            <a:r>
              <a:rPr lang="zh-CN" altLang="en-US" sz="2800"/>
              <a:t>一般来说做题需要考虑到时间限制和空间限制，这时候现有算法的时间和空间是否有优化就显得至关重要，新生杯选拔赛的时候有人狂</a:t>
            </a:r>
            <a:r>
              <a:rPr lang="en-US" altLang="zh-CN" sz="2800"/>
              <a:t>TLE</a:t>
            </a:r>
            <a:r>
              <a:rPr lang="zh-CN" altLang="en-US" sz="2800"/>
              <a:t>（</a:t>
            </a:r>
            <a:r>
              <a:rPr lang="en-US" altLang="zh-CN" sz="2800"/>
              <a:t>TIME LIMIT EXCEEDED</a:t>
            </a:r>
            <a:r>
              <a:rPr lang="zh-CN" altLang="en-US" sz="2800"/>
              <a:t>），就是因为算法的时间复杂度太大了。</a:t>
            </a:r>
          </a:p>
          <a:p>
            <a:pPr lvl="0"/>
            <a:r>
              <a:rPr lang="zh-CN" altLang="en-US" sz="2800"/>
              <a:t>编码复杂度的优化可以带来的好处是，代码少，好调。代码少，费脑力少。代码少，打的快。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标题 1048594"/>
          <p:cNvSpPr>
            <a:spLocks noGrp="1"/>
          </p:cNvSpPr>
          <p:nvPr>
            <p:ph type="title"/>
          </p:nvPr>
        </p:nvSpPr>
        <p:spPr>
          <a:xfrm>
            <a:off x="457200" y="13811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动态规划的类型</a:t>
            </a:r>
          </a:p>
        </p:txBody>
      </p:sp>
      <p:sp>
        <p:nvSpPr>
          <p:cNvPr id="1048596" name="内容占位符 1048595"/>
          <p:cNvSpPr>
            <a:spLocks noGrp="1"/>
          </p:cNvSpPr>
          <p:nvPr>
            <p:ph idx="1"/>
          </p:nvPr>
        </p:nvSpPr>
        <p:spPr>
          <a:xfrm>
            <a:off x="457200" y="1217612"/>
            <a:ext cx="8229600" cy="50546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1" indent="114300" rtl="0">
              <a:buFont typeface="Wingdings" charset="0"/>
              <a:buNone/>
            </a:pPr>
            <a:r>
              <a:rPr lang="zh-CN" altLang="en-US" sz="2400">
                <a:solidFill>
                  <a:srgbClr val="FF0000"/>
                </a:solidFill>
                <a:sym typeface="宋体" pitchFamily="2" charset="-122"/>
              </a:rPr>
              <a:t>线性</a:t>
            </a:r>
            <a:r>
              <a:rPr lang="en-US" altLang="zh-CN" sz="2400">
                <a:solidFill>
                  <a:srgbClr val="FF0000"/>
                </a:solidFill>
                <a:sym typeface="宋体" pitchFamily="2" charset="-122"/>
              </a:rPr>
              <a:t>DP</a:t>
            </a:r>
          </a:p>
          <a:p>
            <a:pPr marL="1200150" lvl="2" indent="-285750" rtl="0">
              <a:buFont typeface="Wingdings" charset="0"/>
              <a:buNone/>
            </a:pPr>
            <a:r>
              <a:rPr lang="zh-CN" altLang="en-US">
                <a:solidFill>
                  <a:srgbClr val="FF0000"/>
                </a:solidFill>
              </a:rPr>
              <a:t>斐波那契数列</a:t>
            </a:r>
          </a:p>
          <a:p>
            <a:pPr marL="1200150" lvl="2" indent="-285750" rtl="0">
              <a:buFont typeface="Wingdings" charset="0"/>
              <a:buNone/>
            </a:pPr>
            <a:r>
              <a:rPr lang="zh-CN" altLang="en-US">
                <a:solidFill>
                  <a:srgbClr val="FF0000"/>
                </a:solidFill>
              </a:rPr>
              <a:t>背包前三讲（</a:t>
            </a:r>
            <a:r>
              <a:rPr lang="en-US" altLang="zh-CN">
                <a:solidFill>
                  <a:srgbClr val="FF0000"/>
                </a:solidFill>
              </a:rPr>
              <a:t>01</a:t>
            </a:r>
            <a:r>
              <a:rPr lang="zh-CN" altLang="en-US">
                <a:solidFill>
                  <a:srgbClr val="FF0000"/>
                </a:solidFill>
              </a:rPr>
              <a:t>背包，多重背包，完全背包）</a:t>
            </a:r>
          </a:p>
          <a:p>
            <a:pPr marL="1200150" lvl="2" indent="-285750" rtl="0">
              <a:buFont typeface="Wingdings" charset="0"/>
              <a:buNone/>
            </a:pPr>
            <a:r>
              <a:rPr lang="zh-CN" altLang="en-US">
                <a:solidFill>
                  <a:srgbClr val="FF0000"/>
                </a:solidFill>
              </a:rPr>
              <a:t>最长递增子序列（</a:t>
            </a:r>
            <a:r>
              <a:rPr lang="en-US" altLang="zh-CN">
                <a:solidFill>
                  <a:srgbClr val="FF0000"/>
                </a:solidFill>
              </a:rPr>
              <a:t>LIS</a:t>
            </a:r>
            <a:r>
              <a:rPr lang="zh-CN" altLang="en-US">
                <a:solidFill>
                  <a:srgbClr val="FF0000"/>
                </a:solidFill>
              </a:rPr>
              <a:t>）</a:t>
            </a:r>
          </a:p>
          <a:p>
            <a:pPr marL="1200150" lvl="2" indent="-285750" rtl="0">
              <a:buFont typeface="Wingdings" charset="0"/>
              <a:buNone/>
            </a:pPr>
            <a:r>
              <a:rPr lang="zh-CN" altLang="en-US">
                <a:solidFill>
                  <a:srgbClr val="FF0000"/>
                </a:solidFill>
              </a:rPr>
              <a:t>最长公共子序列（</a:t>
            </a:r>
            <a:r>
              <a:rPr lang="en-US" altLang="zh-CN">
                <a:solidFill>
                  <a:srgbClr val="FF0000"/>
                </a:solidFill>
              </a:rPr>
              <a:t>LCS</a:t>
            </a:r>
            <a:r>
              <a:rPr lang="zh-CN" altLang="en-US">
                <a:solidFill>
                  <a:srgbClr val="FF0000"/>
                </a:solidFill>
              </a:rPr>
              <a:t>）</a:t>
            </a:r>
          </a:p>
          <a:p>
            <a:pPr lvl="1" indent="114300" rtl="0">
              <a:buFont typeface="Wingdings" charset="0"/>
              <a:buNone/>
            </a:pPr>
            <a:r>
              <a:rPr lang="zh-CN" altLang="en-US" sz="2400">
                <a:solidFill>
                  <a:srgbClr val="6B6BCE"/>
                </a:solidFill>
              </a:rPr>
              <a:t>区间</a:t>
            </a:r>
            <a:r>
              <a:rPr lang="en-US" altLang="zh-CN" sz="2400">
                <a:solidFill>
                  <a:srgbClr val="6B6BCE"/>
                </a:solidFill>
              </a:rPr>
              <a:t>DP</a:t>
            </a:r>
          </a:p>
          <a:p>
            <a:pPr lvl="1" indent="114300" rtl="0">
              <a:buFont typeface="Wingdings" charset="0"/>
              <a:buNone/>
            </a:pPr>
            <a:r>
              <a:rPr lang="zh-CN" altLang="en-US" sz="2400">
                <a:solidFill>
                  <a:srgbClr val="6B6BCE"/>
                </a:solidFill>
              </a:rPr>
              <a:t>树形</a:t>
            </a:r>
            <a:r>
              <a:rPr lang="en-US" altLang="zh-CN" sz="2400">
                <a:solidFill>
                  <a:srgbClr val="6B6BCE"/>
                </a:solidFill>
              </a:rPr>
              <a:t>DP</a:t>
            </a:r>
          </a:p>
          <a:p>
            <a:pPr lvl="1" indent="114300" rtl="0">
              <a:buFont typeface="Wingdings" charset="0"/>
              <a:buNone/>
            </a:pPr>
            <a:r>
              <a:rPr lang="zh-CN" altLang="en-US" sz="2400">
                <a:solidFill>
                  <a:srgbClr val="6B6BCE"/>
                </a:solidFill>
              </a:rPr>
              <a:t>数位</a:t>
            </a:r>
            <a:r>
              <a:rPr lang="en-US" altLang="zh-CN" sz="2400">
                <a:solidFill>
                  <a:srgbClr val="6B6BCE"/>
                </a:solidFill>
              </a:rPr>
              <a:t>DP</a:t>
            </a:r>
          </a:p>
          <a:p>
            <a:pPr lvl="1" indent="114300" rtl="0">
              <a:buFont typeface="Wingdings" charset="0"/>
              <a:buNone/>
            </a:pPr>
            <a:r>
              <a:rPr lang="zh-CN" altLang="en-US" sz="2400">
                <a:solidFill>
                  <a:srgbClr val="6B6BCE"/>
                </a:solidFill>
              </a:rPr>
              <a:t>状压</a:t>
            </a:r>
            <a:r>
              <a:rPr lang="en-US" altLang="zh-CN" sz="2400">
                <a:solidFill>
                  <a:srgbClr val="6B6BCE"/>
                </a:solidFill>
              </a:rPr>
              <a:t>DP</a:t>
            </a:r>
          </a:p>
          <a:p>
            <a:pPr lvl="1" indent="114300" rtl="0">
              <a:buFont typeface="Wingdings" charset="0"/>
              <a:buNone/>
            </a:pPr>
            <a:r>
              <a:rPr lang="zh-CN" altLang="en-US" sz="2400">
                <a:solidFill>
                  <a:srgbClr val="00B0F0"/>
                </a:solidFill>
              </a:rPr>
              <a:t>概率与期望</a:t>
            </a:r>
            <a:r>
              <a:rPr lang="en-US" altLang="zh-CN" sz="2400">
                <a:solidFill>
                  <a:srgbClr val="00B0F0"/>
                </a:solidFill>
              </a:rPr>
              <a:t>DP</a:t>
            </a:r>
          </a:p>
          <a:p>
            <a:pPr lvl="1" indent="114300" rtl="0">
              <a:buFont typeface="Wingdings" charset="0"/>
              <a:buNone/>
            </a:pPr>
            <a:r>
              <a:rPr lang="zh-CN" altLang="en-US" sz="2400">
                <a:solidFill>
                  <a:srgbClr val="00B0F0"/>
                </a:solidFill>
              </a:rPr>
              <a:t>博弈</a:t>
            </a:r>
            <a:r>
              <a:rPr lang="en-US" altLang="zh-CN" sz="2400">
                <a:solidFill>
                  <a:srgbClr val="00B0F0"/>
                </a:solidFill>
              </a:rPr>
              <a:t>DP</a:t>
            </a:r>
          </a:p>
          <a:p>
            <a:pPr lvl="1" indent="114300" rtl="0">
              <a:buFont typeface="Wingdings" charset="0"/>
              <a:buNone/>
            </a:pPr>
            <a:r>
              <a:rPr lang="zh-CN" altLang="en-US" sz="2400">
                <a:solidFill>
                  <a:srgbClr val="00B0F0"/>
                </a:solidFill>
              </a:rPr>
              <a:t>轮廓线</a:t>
            </a:r>
            <a:r>
              <a:rPr lang="en-US" altLang="zh-CN" sz="2400">
                <a:solidFill>
                  <a:srgbClr val="00B0F0"/>
                </a:solidFill>
              </a:rPr>
              <a:t>DP</a:t>
            </a:r>
          </a:p>
          <a:p>
            <a:pPr marL="0" lvl="0" indent="0" rtl="0">
              <a:buFontTx/>
              <a:buNone/>
            </a:pPr>
            <a:endParaRPr lang="en-US" altLang="zh-CN" sz="240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标题 1048596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动态规划的类型</a:t>
            </a:r>
          </a:p>
        </p:txBody>
      </p:sp>
      <p:sp>
        <p:nvSpPr>
          <p:cNvPr id="1048598" name="内容占位符 1048597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/>
              <a:t>DP</a:t>
            </a:r>
            <a:r>
              <a:rPr lang="zh-CN" altLang="en-US"/>
              <a:t>题目的难度并不取决于它的类型，轮廓线</a:t>
            </a:r>
            <a:r>
              <a:rPr lang="en-US" altLang="zh-CN"/>
              <a:t>DP</a:t>
            </a:r>
            <a:r>
              <a:rPr lang="zh-CN" altLang="en-US"/>
              <a:t>也可以出很简单的题目。</a:t>
            </a:r>
          </a:p>
          <a:p>
            <a:pPr lvl="0"/>
            <a:r>
              <a:rPr lang="zh-CN" altLang="en-US"/>
              <a:t>线性</a:t>
            </a:r>
            <a:r>
              <a:rPr lang="en-US" altLang="zh-CN"/>
              <a:t>DP</a:t>
            </a:r>
            <a:r>
              <a:rPr lang="zh-CN" altLang="en-US"/>
              <a:t>是</a:t>
            </a:r>
            <a:r>
              <a:rPr lang="en-US" altLang="zh-CN"/>
              <a:t>DP</a:t>
            </a:r>
            <a:r>
              <a:rPr lang="zh-CN" altLang="en-US"/>
              <a:t>中最为简单也最为常见的类型，所以我会相对细致的进行讲解，</a:t>
            </a:r>
            <a:r>
              <a:rPr lang="zh-CN" altLang="en-US">
                <a:solidFill>
                  <a:srgbClr val="FF0000"/>
                </a:solidFill>
              </a:rPr>
              <a:t>建议当天全部掌握。</a:t>
            </a:r>
          </a:p>
          <a:p>
            <a:pPr lvl="0"/>
            <a:r>
              <a:rPr lang="zh-CN" altLang="en-US"/>
              <a:t>其他类型可能会相对有些难度，所以只会做一个简单的介绍，让大家了解其中的蕴含的智慧思想与奥妙。大家可以在今后的学习中把它们掌握。</a:t>
            </a:r>
          </a:p>
          <a:p>
            <a:pPr lvl="0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标题 1048598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ctr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4400" b="0" i="0" u="none" baseline="0">
                <a:solidFill>
                  <a:schemeClr val="lt2"/>
                </a:solidFill>
                <a:latin typeface="Arial" pitchFamily="34" charset="0"/>
                <a:ea typeface="宋体" pitchFamily="2" charset="-122"/>
              </a:defRPr>
            </a:lvl1pPr>
          </a:lstStyle>
          <a:p>
            <a:pPr lvl="0"/>
            <a:r>
              <a:rPr lang="zh-CN" altLang="en-US"/>
              <a:t>线性</a:t>
            </a:r>
            <a:r>
              <a:rPr lang="en-US" altLang="zh-CN"/>
              <a:t>DP</a:t>
            </a:r>
          </a:p>
        </p:txBody>
      </p:sp>
      <p:sp>
        <p:nvSpPr>
          <p:cNvPr id="1048600" name="内容占位符 1048599"/>
          <p:cNvSpPr>
            <a:spLocks noGrp="1"/>
          </p:cNvSpPr>
          <p:nvPr>
            <p:ph idx="1"/>
          </p:nvPr>
        </p:nvSpPr>
        <p:spPr>
          <a:xfrm>
            <a:off x="457200" y="1417637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>
            <a:lvl1pPr marL="342900" indent="-3429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32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8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•"/>
              <a:defRPr sz="24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–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algn="l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100000"/>
              <a:buFontTx/>
              <a:buChar char="»"/>
              <a:defRPr sz="2000" b="0" i="0" u="none" baseline="0">
                <a:solidFill>
                  <a:schemeClr val="dk1"/>
                </a:solidFill>
                <a:latin typeface="Arial" pitchFamily="34" charset="0"/>
                <a:ea typeface="宋体" pitchFamily="2" charset="-122"/>
              </a:defRPr>
            </a:lvl5pPr>
          </a:lstStyle>
          <a:p>
            <a:pPr marL="0" lvl="2" indent="-228600" rtl="0">
              <a:buFontTx/>
              <a:buNone/>
            </a:pPr>
            <a:r>
              <a:rPr lang="zh-CN" altLang="en-US" sz="3200">
                <a:sym typeface="宋体" pitchFamily="2" charset="-122"/>
              </a:rPr>
              <a:t>线性</a:t>
            </a:r>
            <a:r>
              <a:rPr lang="en-US" altLang="zh-CN" sz="3200">
                <a:sym typeface="宋体" pitchFamily="2" charset="-122"/>
              </a:rPr>
              <a:t>DP</a:t>
            </a:r>
            <a:r>
              <a:rPr lang="zh-CN" altLang="en-US" sz="3200">
                <a:sym typeface="宋体" pitchFamily="2" charset="-122"/>
              </a:rPr>
              <a:t>经典的问题有很多</a:t>
            </a:r>
          </a:p>
          <a:p>
            <a:pPr marL="0" lvl="2" indent="-228600" rtl="0">
              <a:buFontTx/>
              <a:buNone/>
            </a:pPr>
            <a:r>
              <a:rPr lang="zh-CN" altLang="en-US" sz="3200">
                <a:sym typeface="宋体" pitchFamily="2" charset="-122"/>
              </a:rPr>
              <a:t>这里主要讲四个，这四个都是基础</a:t>
            </a:r>
            <a:r>
              <a:rPr lang="en-US" altLang="zh-CN" sz="3200">
                <a:sym typeface="宋体" pitchFamily="2" charset="-122"/>
              </a:rPr>
              <a:t>DP</a:t>
            </a:r>
            <a:r>
              <a:rPr lang="zh-CN" altLang="en-US" sz="3200">
                <a:sym typeface="宋体" pitchFamily="2" charset="-122"/>
              </a:rPr>
              <a:t>，可以反复学习，反复思考，每次的学习与思考都会给你带来新的收获。</a:t>
            </a:r>
          </a:p>
          <a:p>
            <a:pPr marL="0" lvl="2" indent="-228600" rtl="0">
              <a:buFontTx/>
              <a:buNone/>
            </a:pPr>
            <a:endParaRPr lang="zh-CN" altLang="en-US" sz="3200">
              <a:sym typeface="宋体" pitchFamily="2" charset="-122"/>
            </a:endParaRPr>
          </a:p>
          <a:p>
            <a:pPr marL="0" lvl="2" indent="-228600" rtl="0">
              <a:buFontTx/>
              <a:buNone/>
            </a:pPr>
            <a:r>
              <a:rPr lang="zh-CN" altLang="en-US" sz="3200">
                <a:sym typeface="宋体" pitchFamily="2" charset="-122"/>
              </a:rPr>
              <a:t>斐波那契数列</a:t>
            </a:r>
          </a:p>
          <a:p>
            <a:pPr marL="0" lvl="2" indent="-228600" rtl="0">
              <a:buFontTx/>
              <a:buNone/>
            </a:pPr>
            <a:r>
              <a:rPr lang="zh-CN" altLang="en-US" sz="3200">
                <a:sym typeface="宋体" pitchFamily="2" charset="-122"/>
              </a:rPr>
              <a:t>最长递增子序列（</a:t>
            </a:r>
            <a:r>
              <a:rPr lang="en-US" altLang="zh-CN" sz="3200">
                <a:sym typeface="宋体" pitchFamily="2" charset="-122"/>
              </a:rPr>
              <a:t>LIS</a:t>
            </a:r>
            <a:r>
              <a:rPr lang="zh-CN" altLang="en-US" sz="3200">
                <a:sym typeface="宋体" pitchFamily="2" charset="-122"/>
              </a:rPr>
              <a:t>）</a:t>
            </a:r>
          </a:p>
          <a:p>
            <a:pPr marL="0" lvl="2" indent="-228600" rtl="0">
              <a:buFontTx/>
              <a:buNone/>
            </a:pPr>
            <a:r>
              <a:rPr lang="zh-CN" altLang="en-US" sz="3200">
                <a:sym typeface="宋体" pitchFamily="2" charset="-122"/>
              </a:rPr>
              <a:t>最长公共子序列（</a:t>
            </a:r>
            <a:r>
              <a:rPr lang="en-US" altLang="zh-CN" sz="3200">
                <a:sym typeface="宋体" pitchFamily="2" charset="-122"/>
              </a:rPr>
              <a:t>LCS</a:t>
            </a:r>
            <a:r>
              <a:rPr lang="zh-CN" altLang="en-US" sz="3200">
                <a:sym typeface="宋体" pitchFamily="2" charset="-122"/>
              </a:rPr>
              <a:t>）</a:t>
            </a:r>
          </a:p>
          <a:p>
            <a:pPr marL="0" lvl="2" indent="-228600" rtl="0">
              <a:buFontTx/>
              <a:buNone/>
            </a:pPr>
            <a:r>
              <a:rPr lang="zh-CN" altLang="en-US" sz="3200">
                <a:sym typeface="宋体" pitchFamily="2" charset="-122"/>
              </a:rPr>
              <a:t>背包前三讲（</a:t>
            </a:r>
            <a:r>
              <a:rPr lang="en-US" altLang="zh-CN" sz="3200">
                <a:sym typeface="宋体" pitchFamily="2" charset="-122"/>
              </a:rPr>
              <a:t>01</a:t>
            </a:r>
            <a:r>
              <a:rPr lang="zh-CN" altLang="en-US" sz="3200">
                <a:sym typeface="宋体" pitchFamily="2" charset="-122"/>
              </a:rPr>
              <a:t>背包，完全背包，多重背包）</a:t>
            </a:r>
          </a:p>
          <a:p>
            <a:pPr lvl="0" rtl="0">
              <a:buFontTx/>
              <a:buNone/>
            </a:pP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Default Color Scheme">
      <a:dk1>
        <a:srgbClr val="000000"/>
      </a:dk1>
      <a:lt1>
        <a:srgbClr val="FFFFFF"/>
      </a:lt1>
      <a:dk2>
        <a:srgbClr val="808080"/>
      </a:dk2>
      <a:lt2>
        <a:srgbClr val="00000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Color Scheme 1">
        <a:dk1>
          <a:srgbClr val="000000"/>
        </a:dk1>
        <a:lt1>
          <a:srgbClr val="FFFFFF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</a:extraClrScheme>
    <a:extraClrScheme>
      <a:clrScheme name="Default Color Scheme 2">
        <a:dk1>
          <a:srgbClr val="000000"/>
        </a:dk1>
        <a:lt1>
          <a:srgbClr val="FFFFFF"/>
        </a:lt1>
        <a:dk2>
          <a:srgbClr val="969696"/>
        </a:dk2>
        <a:lt2>
          <a:srgbClr val="000000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</a:extraClrScheme>
    <a:extraClrScheme>
      <a:clrScheme name="Default Color Scheme 3">
        <a:dk1>
          <a:srgbClr val="000000"/>
        </a:dk1>
        <a:lt1>
          <a:srgbClr val="FFFFFF"/>
        </a:lt1>
        <a:dk2>
          <a:srgbClr val="808080"/>
        </a:dk2>
        <a:lt2>
          <a:srgbClr val="00000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</a:extraClrScheme>
    <a:extraClrScheme>
      <a:clrScheme name="Default Color Scheme 4">
        <a:dk1>
          <a:srgbClr val="000000"/>
        </a:dk1>
        <a:lt1>
          <a:srgbClr val="DEF6F1"/>
        </a:lt1>
        <a:dk2>
          <a:srgbClr val="969696"/>
        </a:dk2>
        <a:lt2>
          <a:srgbClr val="000000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</a:extraClrScheme>
    <a:extraClrScheme>
      <a:clrScheme name="Default Color Scheme 5">
        <a:dk1>
          <a:srgbClr val="000000"/>
        </a:dk1>
        <a:lt1>
          <a:srgbClr val="FFFFD9"/>
        </a:lt1>
        <a:dk2>
          <a:srgbClr val="777777"/>
        </a:dk2>
        <a:lt2>
          <a:srgbClr val="000000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</a:extraClrScheme>
    <a:extraClrScheme>
      <a:clrScheme name="Default Color Scheme 6">
        <a:dk1>
          <a:srgbClr val="FFFFFF"/>
        </a:dk1>
        <a:lt1>
          <a:srgbClr val="008080"/>
        </a:lt1>
        <a:dk2>
          <a:srgbClr val="005A58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</a:extraClrScheme>
    <a:extraClrScheme>
      <a:clrScheme name="Default Color Scheme 7">
        <a:dk1>
          <a:srgbClr val="FFFFFF"/>
        </a:dk1>
        <a:lt1>
          <a:srgbClr val="800000"/>
        </a:lt1>
        <a:dk2>
          <a:srgbClr val="5C1F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</a:extraClrScheme>
    <a:extraClrScheme>
      <a:clrScheme name="Default Color Scheme 8">
        <a:dk1>
          <a:srgbClr val="FFFFFF"/>
        </a:dk1>
        <a:lt1>
          <a:srgbClr val="000099"/>
        </a:lt1>
        <a:dk2>
          <a:srgbClr val="0033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</a:extraClrScheme>
    <a:extraClrScheme>
      <a:clrScheme name="Default Color Scheme 9">
        <a:dk1>
          <a:srgbClr val="FFFFFF"/>
        </a:dk1>
        <a:lt1>
          <a:srgbClr val="000000"/>
        </a:lt1>
        <a:dk2>
          <a:srgbClr val="336699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</a:extraClrScheme>
    <a:extraClrScheme>
      <a:clrScheme name="Default Color Scheme 10">
        <a:dk1>
          <a:srgbClr val="FFFFFF"/>
        </a:dk1>
        <a:lt1>
          <a:srgbClr val="686B5D"/>
        </a:lt1>
        <a:dk2>
          <a:srgbClr val="777777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</a:extraClrScheme>
    <a:extraClrScheme>
      <a:clrScheme name="Default Color Scheme 11">
        <a:dk1>
          <a:srgbClr val="FFFFFF"/>
        </a:dk1>
        <a:lt1>
          <a:srgbClr val="666699"/>
        </a:lt1>
        <a:dk2>
          <a:srgbClr val="3E3E5C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</a:extraClrScheme>
    <a:extraClrScheme>
      <a:clrScheme name="Default Color Scheme 12">
        <a:dk1>
          <a:srgbClr val="FFFFFF"/>
        </a:dk1>
        <a:lt1>
          <a:srgbClr val="523E26"/>
        </a:lt1>
        <a:dk2>
          <a:srgbClr val="2D2015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Default Color Scheme">
      <a:dk1>
        <a:srgbClr val="000000"/>
      </a:dk1>
      <a:lt1>
        <a:srgbClr val="FFFFFF"/>
      </a:lt1>
      <a:dk2>
        <a:srgbClr val="808080"/>
      </a:dk2>
      <a:lt2>
        <a:srgbClr val="00000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Color Scheme 1">
        <a:dk1>
          <a:srgbClr val="000000"/>
        </a:dk1>
        <a:lt1>
          <a:srgbClr val="FFFFFF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</a:extraClrScheme>
    <a:extraClrScheme>
      <a:clrScheme name="Default Color Scheme 2">
        <a:dk1>
          <a:srgbClr val="000000"/>
        </a:dk1>
        <a:lt1>
          <a:srgbClr val="FFFFFF"/>
        </a:lt1>
        <a:dk2>
          <a:srgbClr val="969696"/>
        </a:dk2>
        <a:lt2>
          <a:srgbClr val="000000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</a:extraClrScheme>
    <a:extraClrScheme>
      <a:clrScheme name="Default Color Scheme 3">
        <a:dk1>
          <a:srgbClr val="000000"/>
        </a:dk1>
        <a:lt1>
          <a:srgbClr val="FFFFFF"/>
        </a:lt1>
        <a:dk2>
          <a:srgbClr val="808080"/>
        </a:dk2>
        <a:lt2>
          <a:srgbClr val="00000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</a:extraClrScheme>
    <a:extraClrScheme>
      <a:clrScheme name="Default Color Scheme 4">
        <a:dk1>
          <a:srgbClr val="000000"/>
        </a:dk1>
        <a:lt1>
          <a:srgbClr val="DEF6F1"/>
        </a:lt1>
        <a:dk2>
          <a:srgbClr val="969696"/>
        </a:dk2>
        <a:lt2>
          <a:srgbClr val="000000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</a:extraClrScheme>
    <a:extraClrScheme>
      <a:clrScheme name="Default Color Scheme 5">
        <a:dk1>
          <a:srgbClr val="000000"/>
        </a:dk1>
        <a:lt1>
          <a:srgbClr val="FFFFD9"/>
        </a:lt1>
        <a:dk2>
          <a:srgbClr val="777777"/>
        </a:dk2>
        <a:lt2>
          <a:srgbClr val="000000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</a:extraClrScheme>
    <a:extraClrScheme>
      <a:clrScheme name="Default Color Scheme 6">
        <a:dk1>
          <a:srgbClr val="FFFFFF"/>
        </a:dk1>
        <a:lt1>
          <a:srgbClr val="008080"/>
        </a:lt1>
        <a:dk2>
          <a:srgbClr val="005A58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</a:extraClrScheme>
    <a:extraClrScheme>
      <a:clrScheme name="Default Color Scheme 7">
        <a:dk1>
          <a:srgbClr val="FFFFFF"/>
        </a:dk1>
        <a:lt1>
          <a:srgbClr val="800000"/>
        </a:lt1>
        <a:dk2>
          <a:srgbClr val="5C1F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</a:extraClrScheme>
    <a:extraClrScheme>
      <a:clrScheme name="Default Color Scheme 8">
        <a:dk1>
          <a:srgbClr val="FFFFFF"/>
        </a:dk1>
        <a:lt1>
          <a:srgbClr val="000099"/>
        </a:lt1>
        <a:dk2>
          <a:srgbClr val="0033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</a:extraClrScheme>
    <a:extraClrScheme>
      <a:clrScheme name="Default Color Scheme 9">
        <a:dk1>
          <a:srgbClr val="FFFFFF"/>
        </a:dk1>
        <a:lt1>
          <a:srgbClr val="000000"/>
        </a:lt1>
        <a:dk2>
          <a:srgbClr val="336699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</a:extraClrScheme>
    <a:extraClrScheme>
      <a:clrScheme name="Default Color Scheme 10">
        <a:dk1>
          <a:srgbClr val="FFFFFF"/>
        </a:dk1>
        <a:lt1>
          <a:srgbClr val="686B5D"/>
        </a:lt1>
        <a:dk2>
          <a:srgbClr val="777777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</a:extraClrScheme>
    <a:extraClrScheme>
      <a:clrScheme name="Default Color Scheme 11">
        <a:dk1>
          <a:srgbClr val="FFFFFF"/>
        </a:dk1>
        <a:lt1>
          <a:srgbClr val="666699"/>
        </a:lt1>
        <a:dk2>
          <a:srgbClr val="3E3E5C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</a:extraClrScheme>
    <a:extraClrScheme>
      <a:clrScheme name="Default Color Scheme 12">
        <a:dk1>
          <a:srgbClr val="FFFFFF"/>
        </a:dk1>
        <a:lt1>
          <a:srgbClr val="523E26"/>
        </a:lt1>
        <a:dk2>
          <a:srgbClr val="2D2015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</a:extraClrScheme>
  </a:extraClrSchemeLst>
</a:theme>
</file>

<file path=ppt/theme/theme3.xml><?xml version="1.0" encoding="utf-8"?>
<a:theme xmlns:a="http://schemas.openxmlformats.org/drawingml/2006/main" name="Office 主题">
  <a:themeElements>
    <a:clrScheme name="Default Color Scheme">
      <a:dk1>
        <a:srgbClr val="000000"/>
      </a:dk1>
      <a:lt1>
        <a:srgbClr val="FFFFFF"/>
      </a:lt1>
      <a:dk2>
        <a:srgbClr val="808080"/>
      </a:dk2>
      <a:lt2>
        <a:srgbClr val="00000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Color Scheme 1">
        <a:dk1>
          <a:srgbClr val="000000"/>
        </a:dk1>
        <a:lt1>
          <a:srgbClr val="FFFFFF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</a:extraClrScheme>
    <a:extraClrScheme>
      <a:clrScheme name="Default Color Scheme 2">
        <a:dk1>
          <a:srgbClr val="000000"/>
        </a:dk1>
        <a:lt1>
          <a:srgbClr val="FFFFFF"/>
        </a:lt1>
        <a:dk2>
          <a:srgbClr val="969696"/>
        </a:dk2>
        <a:lt2>
          <a:srgbClr val="000000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</a:extraClrScheme>
    <a:extraClrScheme>
      <a:clrScheme name="Default Color Scheme 3">
        <a:dk1>
          <a:srgbClr val="000000"/>
        </a:dk1>
        <a:lt1>
          <a:srgbClr val="FFFFFF"/>
        </a:lt1>
        <a:dk2>
          <a:srgbClr val="808080"/>
        </a:dk2>
        <a:lt2>
          <a:srgbClr val="00000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</a:extraClrScheme>
    <a:extraClrScheme>
      <a:clrScheme name="Default Color Scheme 4">
        <a:dk1>
          <a:srgbClr val="000000"/>
        </a:dk1>
        <a:lt1>
          <a:srgbClr val="DEF6F1"/>
        </a:lt1>
        <a:dk2>
          <a:srgbClr val="969696"/>
        </a:dk2>
        <a:lt2>
          <a:srgbClr val="000000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</a:extraClrScheme>
    <a:extraClrScheme>
      <a:clrScheme name="Default Color Scheme 5">
        <a:dk1>
          <a:srgbClr val="000000"/>
        </a:dk1>
        <a:lt1>
          <a:srgbClr val="FFFFD9"/>
        </a:lt1>
        <a:dk2>
          <a:srgbClr val="777777"/>
        </a:dk2>
        <a:lt2>
          <a:srgbClr val="000000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</a:extraClrScheme>
    <a:extraClrScheme>
      <a:clrScheme name="Default Color Scheme 6">
        <a:dk1>
          <a:srgbClr val="FFFFFF"/>
        </a:dk1>
        <a:lt1>
          <a:srgbClr val="008080"/>
        </a:lt1>
        <a:dk2>
          <a:srgbClr val="005A58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</a:extraClrScheme>
    <a:extraClrScheme>
      <a:clrScheme name="Default Color Scheme 7">
        <a:dk1>
          <a:srgbClr val="FFFFFF"/>
        </a:dk1>
        <a:lt1>
          <a:srgbClr val="800000"/>
        </a:lt1>
        <a:dk2>
          <a:srgbClr val="5C1F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</a:extraClrScheme>
    <a:extraClrScheme>
      <a:clrScheme name="Default Color Scheme 8">
        <a:dk1>
          <a:srgbClr val="FFFFFF"/>
        </a:dk1>
        <a:lt1>
          <a:srgbClr val="000099"/>
        </a:lt1>
        <a:dk2>
          <a:srgbClr val="0033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</a:extraClrScheme>
    <a:extraClrScheme>
      <a:clrScheme name="Default Color Scheme 9">
        <a:dk1>
          <a:srgbClr val="FFFFFF"/>
        </a:dk1>
        <a:lt1>
          <a:srgbClr val="000000"/>
        </a:lt1>
        <a:dk2>
          <a:srgbClr val="336699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</a:extraClrScheme>
    <a:extraClrScheme>
      <a:clrScheme name="Default Color Scheme 10">
        <a:dk1>
          <a:srgbClr val="FFFFFF"/>
        </a:dk1>
        <a:lt1>
          <a:srgbClr val="686B5D"/>
        </a:lt1>
        <a:dk2>
          <a:srgbClr val="777777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</a:extraClrScheme>
    <a:extraClrScheme>
      <a:clrScheme name="Default Color Scheme 11">
        <a:dk1>
          <a:srgbClr val="FFFFFF"/>
        </a:dk1>
        <a:lt1>
          <a:srgbClr val="666699"/>
        </a:lt1>
        <a:dk2>
          <a:srgbClr val="3E3E5C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</a:extraClrScheme>
    <a:extraClrScheme>
      <a:clrScheme name="Default Color Scheme 12">
        <a:dk1>
          <a:srgbClr val="FFFFFF"/>
        </a:dk1>
        <a:lt1>
          <a:srgbClr val="523E26"/>
        </a:lt1>
        <a:dk2>
          <a:srgbClr val="2D2015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</a:extraClrScheme>
  </a:extraClrScheme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4348</Words>
  <Application>Microsoft Office PowerPoint</Application>
  <PresentationFormat>全屏显示(4:3)</PresentationFormat>
  <Paragraphs>387</Paragraphs>
  <Slides>58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58</vt:i4>
      </vt:variant>
    </vt:vector>
  </HeadingPairs>
  <TitlesOfParts>
    <vt:vector size="65" baseType="lpstr">
      <vt:lpstr>宋体</vt:lpstr>
      <vt:lpstr>Arial</vt:lpstr>
      <vt:lpstr>Calibri</vt:lpstr>
      <vt:lpstr>Wingdings</vt:lpstr>
      <vt:lpstr>Office 主题</vt:lpstr>
      <vt:lpstr>Office 主题</vt:lpstr>
      <vt:lpstr>Office 主题</vt:lpstr>
      <vt:lpstr>动态规划</vt:lpstr>
      <vt:lpstr>前言</vt:lpstr>
      <vt:lpstr>前言</vt:lpstr>
      <vt:lpstr>什么是动态规划</vt:lpstr>
      <vt:lpstr>什么是动态规划</vt:lpstr>
      <vt:lpstr>为什么要使用动态规划</vt:lpstr>
      <vt:lpstr>动态规划的类型</vt:lpstr>
      <vt:lpstr>动态规划的类型</vt:lpstr>
      <vt:lpstr>线性DP</vt:lpstr>
      <vt:lpstr>斐波那契数列</vt:lpstr>
      <vt:lpstr>斐波那契数列</vt:lpstr>
      <vt:lpstr>最长递增子序列问题</vt:lpstr>
      <vt:lpstr>最长递增子序列问题</vt:lpstr>
      <vt:lpstr>最长递增子序列问题</vt:lpstr>
      <vt:lpstr>最长递增子序列问题</vt:lpstr>
      <vt:lpstr>最长递增子序列问题</vt:lpstr>
      <vt:lpstr>PowerPoint 演示文稿</vt:lpstr>
      <vt:lpstr>最长递增子序列问题</vt:lpstr>
      <vt:lpstr>最长公共子序列问题</vt:lpstr>
      <vt:lpstr>最长公共子序列问题</vt:lpstr>
      <vt:lpstr>背包问题之01背包</vt:lpstr>
      <vt:lpstr>背包问题之01背包</vt:lpstr>
      <vt:lpstr>背包问题之01背包</vt:lpstr>
      <vt:lpstr>背包问题之01背包</vt:lpstr>
      <vt:lpstr>背包问题之01背包</vt:lpstr>
      <vt:lpstr>背包问题之01背包</vt:lpstr>
      <vt:lpstr>背包问题之01背包</vt:lpstr>
      <vt:lpstr>完全背包</vt:lpstr>
      <vt:lpstr>完全背包</vt:lpstr>
      <vt:lpstr>完全背包</vt:lpstr>
      <vt:lpstr>多重背包</vt:lpstr>
      <vt:lpstr>多重背包</vt:lpstr>
      <vt:lpstr>多重背包</vt:lpstr>
      <vt:lpstr>背包的边界</vt:lpstr>
      <vt:lpstr>区间DP</vt:lpstr>
      <vt:lpstr>区间DP</vt:lpstr>
      <vt:lpstr>区间DP</vt:lpstr>
      <vt:lpstr>区间DP</vt:lpstr>
      <vt:lpstr>区间DP</vt:lpstr>
      <vt:lpstr>区间DP</vt:lpstr>
      <vt:lpstr>区间DP</vt:lpstr>
      <vt:lpstr>区间DP</vt:lpstr>
      <vt:lpstr>数位DP</vt:lpstr>
      <vt:lpstr>数位DP</vt:lpstr>
      <vt:lpstr>数位DP</vt:lpstr>
      <vt:lpstr>数位DP</vt:lpstr>
      <vt:lpstr>数位DP</vt:lpstr>
      <vt:lpstr>数位DP</vt:lpstr>
      <vt:lpstr>状压DP</vt:lpstr>
      <vt:lpstr>状压DP</vt:lpstr>
      <vt:lpstr>状压DP</vt:lpstr>
      <vt:lpstr>状压DP</vt:lpstr>
      <vt:lpstr>状压DP</vt:lpstr>
      <vt:lpstr>树形DP</vt:lpstr>
      <vt:lpstr>树形DP</vt:lpstr>
      <vt:lpstr>树形DP</vt:lpstr>
      <vt:lpstr>树形DP</vt:lpstr>
      <vt:lpstr>结语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动态规划</dc:title>
  <dc:creator>17704</dc:creator>
  <cp:lastModifiedBy>pc</cp:lastModifiedBy>
  <cp:revision>3</cp:revision>
  <dcterms:created xsi:type="dcterms:W3CDTF">2020-01-03T21:56:08Z</dcterms:created>
  <dcterms:modified xsi:type="dcterms:W3CDTF">2020-01-13T04:03:58Z</dcterms:modified>
</cp:coreProperties>
</file>